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1"/>
  </p:handoutMasterIdLst>
  <p:sldIdLst>
    <p:sldId id="295" r:id="rId3"/>
    <p:sldId id="308" r:id="rId5"/>
    <p:sldId id="290" r:id="rId6"/>
    <p:sldId id="292" r:id="rId7"/>
    <p:sldId id="293" r:id="rId8"/>
    <p:sldId id="309" r:id="rId9"/>
    <p:sldId id="311" r:id="rId10"/>
    <p:sldId id="315" r:id="rId11"/>
    <p:sldId id="360" r:id="rId12"/>
    <p:sldId id="359" r:id="rId13"/>
    <p:sldId id="357" r:id="rId14"/>
    <p:sldId id="358" r:id="rId15"/>
    <p:sldId id="314" r:id="rId16"/>
    <p:sldId id="327" r:id="rId17"/>
    <p:sldId id="330" r:id="rId18"/>
    <p:sldId id="328" r:id="rId19"/>
    <p:sldId id="329" r:id="rId20"/>
    <p:sldId id="331" r:id="rId21"/>
    <p:sldId id="332" r:id="rId22"/>
    <p:sldId id="333" r:id="rId23"/>
    <p:sldId id="340" r:id="rId24"/>
    <p:sldId id="335" r:id="rId25"/>
    <p:sldId id="336" r:id="rId26"/>
    <p:sldId id="338" r:id="rId27"/>
    <p:sldId id="339" r:id="rId28"/>
    <p:sldId id="334" r:id="rId29"/>
    <p:sldId id="344" r:id="rId30"/>
    <p:sldId id="337" r:id="rId31"/>
    <p:sldId id="294" r:id="rId32"/>
    <p:sldId id="297" r:id="rId33"/>
    <p:sldId id="261" r:id="rId34"/>
    <p:sldId id="272" r:id="rId35"/>
    <p:sldId id="296" r:id="rId36"/>
    <p:sldId id="310" r:id="rId37"/>
    <p:sldId id="263" r:id="rId38"/>
    <p:sldId id="256" r:id="rId39"/>
    <p:sldId id="25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731"/>
    <a:srgbClr val="F7FD9D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0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sz="1600">
                <a:sym typeface="+mn-ea"/>
              </a:rPr>
              <a:t>连云港市新海实验中学</a:t>
            </a:r>
            <a:endParaRPr lang="en-US" altLang="zh-CN" sz="1600"/>
          </a:p>
          <a:p>
            <a:pPr lvl="1"/>
            <a:r>
              <a:rPr lang="en-US" altLang="zh-CN" sz="1600">
                <a:sym typeface="+mn-ea"/>
              </a:rPr>
              <a:t>截止2019年，该校有187个教学班，在校学生9868名</a:t>
            </a:r>
            <a:endParaRPr lang="en-US" altLang="zh-CN" sz="1600">
              <a:sym typeface="+mn-ea"/>
            </a:endParaRPr>
          </a:p>
          <a:p>
            <a:pPr lvl="1"/>
            <a:r>
              <a:rPr lang="en-US" altLang="zh-CN" sz="1600">
                <a:sym typeface="+mn-ea"/>
              </a:rPr>
              <a:t>本部占地29000平方米。另有苍梧校区和凤凰校区、猴嘴分校共四个校区。</a:t>
            </a:r>
            <a:endParaRPr lang="en-US" altLang="zh-CN" sz="1600">
              <a:sym typeface="+mn-ea"/>
            </a:endParaRPr>
          </a:p>
          <a:p>
            <a:pPr lvl="1"/>
            <a:r>
              <a:rPr lang="en-US" altLang="zh-CN" sz="1600">
                <a:sym typeface="+mn-ea"/>
              </a:rPr>
              <a:t>校区地址位于科苑南路，于2014年开始招生。</a:t>
            </a:r>
            <a:endParaRPr lang="en-US" altLang="zh-CN" sz="1600">
              <a:sym typeface="+mn-ea"/>
            </a:endParaRPr>
          </a:p>
          <a:p>
            <a:pPr lvl="1"/>
            <a:r>
              <a:rPr lang="en-US" altLang="zh-CN" sz="1600">
                <a:sym typeface="+mn-ea"/>
              </a:rPr>
              <a:t>h</a:t>
            </a:r>
            <a:r>
              <a:rPr sz="1600">
                <a:sym typeface="+mn-ea"/>
              </a:rPr>
              <a:t>ttps://baike.baidu.com/item/连云港市新海实验中学/2230115?fr=aladdin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https://j.map.baidu.com/mavl-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https://j.map.baidu.com/mavl-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https://j.map.baidu.com/OZbl-</a:t>
            </a:r>
            <a:r>
              <a:rPr lang="en-US" altLang="zh-CN"/>
              <a:t>	</a:t>
            </a:r>
            <a:r>
              <a:rPr lang="zh-CN" altLang="en-US"/>
              <a:t>原图</a:t>
            </a:r>
            <a:r>
              <a:rPr lang="en-US" altLang="zh-CN"/>
              <a:t>+</a:t>
            </a:r>
            <a:r>
              <a:rPr lang="zh-CN" altLang="en-US"/>
              <a:t>所需校区标记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https://j.map.baidu.com/mavl-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https://j.map.baidu.com/mavl-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image" Target="../media/image2.png"/><Relationship Id="rId2" Type="http://schemas.openxmlformats.org/officeDocument/2006/relationships/tags" Target="../tags/tag87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" y="2006948"/>
            <a:ext cx="3517697" cy="2523963"/>
          </a:xfrm>
          <a:prstGeom prst="rect">
            <a:avLst/>
          </a:prstGeom>
        </p:spPr>
      </p:pic>
      <p:sp>
        <p:nvSpPr>
          <p:cNvPr id="19" name="矩形 18"/>
          <p:cNvSpPr/>
          <p:nvPr>
            <p:custDataLst>
              <p:tags r:id="rId4"/>
            </p:custDataLst>
          </p:nvPr>
        </p:nvSpPr>
        <p:spPr>
          <a:xfrm>
            <a:off x="3265158" y="3728610"/>
            <a:ext cx="958580" cy="95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3519897" y="200541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3519897" y="2846115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7"/>
            </p:custDataLst>
          </p:nvPr>
        </p:nvSpPr>
        <p:spPr>
          <a:xfrm>
            <a:off x="3519897" y="451407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>
            <a:off x="4369679" y="3669002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9"/>
            </p:custDataLst>
          </p:nvPr>
        </p:nvSpPr>
        <p:spPr>
          <a:xfrm>
            <a:off x="4369895" y="283353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5217847" y="3668914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11"/>
            </p:custDataLst>
          </p:nvPr>
        </p:nvSpPr>
        <p:spPr>
          <a:xfrm>
            <a:off x="4369679" y="1188468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12"/>
            </p:custDataLst>
          </p:nvPr>
        </p:nvSpPr>
        <p:spPr>
          <a:xfrm>
            <a:off x="5217847" y="200033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13"/>
            </p:custDataLst>
          </p:nvPr>
        </p:nvSpPr>
        <p:spPr>
          <a:xfrm>
            <a:off x="11875135" y="1998980"/>
            <a:ext cx="328930" cy="28848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14"/>
            </p:custDataLst>
          </p:nvPr>
        </p:nvSpPr>
        <p:spPr>
          <a:xfrm>
            <a:off x="495" y="2012162"/>
            <a:ext cx="3519681" cy="251353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  <p:custDataLst>
              <p:tags r:id="rId1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3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4"/>
            <p:custDataLst>
              <p:tags r:id="rId1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18"/>
            </p:custDataLst>
          </p:nvPr>
        </p:nvSpPr>
        <p:spPr>
          <a:xfrm>
            <a:off x="6323886" y="3076575"/>
            <a:ext cx="5353764" cy="651510"/>
          </a:xfrm>
        </p:spPr>
        <p:txBody>
          <a:bodyPr lIns="90000" tIns="46800" rIns="90000" bIns="46800"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9"/>
            </p:custDataLst>
          </p:nvPr>
        </p:nvSpPr>
        <p:spPr>
          <a:xfrm>
            <a:off x="6323886" y="1998345"/>
            <a:ext cx="5353764" cy="992505"/>
          </a:xfrm>
        </p:spPr>
        <p:txBody>
          <a:bodyPr lIns="90000" tIns="46800" rIns="90000" bIns="46800" anchor="b">
            <a:normAutofit/>
          </a:bodyPr>
          <a:lstStyle>
            <a:lvl1pPr algn="l">
              <a:lnSpc>
                <a:spcPct val="120000"/>
              </a:lnSpc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20"/>
            </p:custDataLst>
          </p:nvPr>
        </p:nvSpPr>
        <p:spPr>
          <a:xfrm>
            <a:off x="6323885" y="3968357"/>
            <a:ext cx="2286715" cy="504004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21"/>
            </p:custDataLst>
          </p:nvPr>
        </p:nvSpPr>
        <p:spPr>
          <a:xfrm>
            <a:off x="6323885" y="4523889"/>
            <a:ext cx="2286715" cy="504004"/>
          </a:xfrm>
        </p:spPr>
        <p:txBody>
          <a:bodyPr vert="horz" lIns="90000" tIns="46800" rIns="90000" bIns="46800"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1" y="0"/>
            <a:ext cx="3230880" cy="6858000"/>
          </a:xfrm>
          <a:prstGeom prst="rect">
            <a:avLst/>
          </a:prstGeom>
        </p:spPr>
      </p:pic>
      <p:sp>
        <p:nvSpPr>
          <p:cNvPr id="34" name="矩形 33"/>
          <p:cNvSpPr/>
          <p:nvPr>
            <p:custDataLst>
              <p:tags r:id="rId4"/>
            </p:custDataLst>
          </p:nvPr>
        </p:nvSpPr>
        <p:spPr>
          <a:xfrm>
            <a:off x="-214" y="15745"/>
            <a:ext cx="3231398" cy="685799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5"/>
            </p:custDataLst>
          </p:nvPr>
        </p:nvSpPr>
        <p:spPr>
          <a:xfrm>
            <a:off x="3230967" y="3637169"/>
            <a:ext cx="958580" cy="95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3231183" y="200541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7"/>
            </p:custDataLst>
          </p:nvPr>
        </p:nvSpPr>
        <p:spPr>
          <a:xfrm>
            <a:off x="3231183" y="2846115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3231183" y="451407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4080965" y="3669002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4081181" y="283353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11"/>
            </p:custDataLst>
          </p:nvPr>
        </p:nvSpPr>
        <p:spPr>
          <a:xfrm>
            <a:off x="4929133" y="3668914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12"/>
            </p:custDataLst>
          </p:nvPr>
        </p:nvSpPr>
        <p:spPr>
          <a:xfrm>
            <a:off x="4080965" y="1188468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>
            <p:custDataLst>
              <p:tags r:id="rId13"/>
            </p:custDataLst>
          </p:nvPr>
        </p:nvSpPr>
        <p:spPr>
          <a:xfrm>
            <a:off x="4929133" y="200033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>
            <p:custDataLst>
              <p:tags r:id="rId14"/>
            </p:custDataLst>
          </p:nvPr>
        </p:nvSpPr>
        <p:spPr>
          <a:xfrm>
            <a:off x="11862106" y="2573383"/>
            <a:ext cx="328863" cy="1423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>
            <p:custDataLst>
              <p:tags r:id="rId15"/>
            </p:custDataLst>
          </p:nvPr>
        </p:nvSpPr>
        <p:spPr>
          <a:xfrm>
            <a:off x="5782493" y="2846115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16"/>
            </p:custDataLst>
          </p:nvPr>
        </p:nvSpPr>
        <p:spPr>
          <a:xfrm>
            <a:off x="6913210" y="2593774"/>
            <a:ext cx="4463177" cy="1371795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0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1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  <p:custDataLst>
              <p:tags r:id="rId1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  <p:custDataLst>
              <p:tags r:id="rId1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>
            <p:custDataLst>
              <p:tags r:id="rId2"/>
            </p:custDataLst>
          </p:nvPr>
        </p:nvGrpSpPr>
        <p:grpSpPr>
          <a:xfrm>
            <a:off x="50752" y="114619"/>
            <a:ext cx="619129" cy="619129"/>
            <a:chOff x="454851" y="-2090335"/>
            <a:chExt cx="1137835" cy="1137835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454851" y="-2090335"/>
              <a:ext cx="849782" cy="8497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4"/>
              </p:custDataLst>
            </p:nvPr>
          </p:nvSpPr>
          <p:spPr>
            <a:xfrm>
              <a:off x="879742" y="-1665444"/>
              <a:ext cx="712944" cy="7129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8497975" y="4032027"/>
            <a:ext cx="3694025" cy="2825973"/>
            <a:chOff x="7249243" y="7301118"/>
            <a:chExt cx="3330316" cy="2547732"/>
          </a:xfrm>
        </p:grpSpPr>
        <p:sp>
          <p:nvSpPr>
            <p:cNvPr id="11" name="矩形 10"/>
            <p:cNvSpPr/>
            <p:nvPr>
              <p:custDataLst>
                <p:tags r:id="rId11"/>
              </p:custDataLst>
            </p:nvPr>
          </p:nvSpPr>
          <p:spPr>
            <a:xfrm rot="16200000">
              <a:off x="8066190" y="8999068"/>
              <a:ext cx="849782" cy="8497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>
              <p:custDataLst>
                <p:tags r:id="rId12"/>
              </p:custDataLst>
            </p:nvPr>
          </p:nvSpPr>
          <p:spPr>
            <a:xfrm rot="16200000">
              <a:off x="8906890" y="8999068"/>
              <a:ext cx="849782" cy="84978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13"/>
              </p:custDataLst>
            </p:nvPr>
          </p:nvSpPr>
          <p:spPr>
            <a:xfrm rot="16200000">
              <a:off x="9729777" y="8149286"/>
              <a:ext cx="849782" cy="84978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 rot="16200000">
              <a:off x="8894310" y="8149070"/>
              <a:ext cx="849782" cy="8497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>
              <p:custDataLst>
                <p:tags r:id="rId15"/>
              </p:custDataLst>
            </p:nvPr>
          </p:nvSpPr>
          <p:spPr>
            <a:xfrm rot="16200000">
              <a:off x="9729689" y="7301118"/>
              <a:ext cx="849782" cy="849782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 rot="16200000">
              <a:off x="7249243" y="8149286"/>
              <a:ext cx="849782" cy="84978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 rot="16200000">
              <a:off x="8061105" y="7301118"/>
              <a:ext cx="849782" cy="849782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440245" y="3637169"/>
            <a:ext cx="958580" cy="958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>
            <p:custDataLst>
              <p:tags r:id="rId3"/>
            </p:custDataLst>
          </p:nvPr>
        </p:nvSpPr>
        <p:spPr>
          <a:xfrm>
            <a:off x="-10411" y="200541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4"/>
            </p:custDataLst>
          </p:nvPr>
        </p:nvSpPr>
        <p:spPr>
          <a:xfrm>
            <a:off x="-10411" y="2846115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5"/>
            </p:custDataLst>
          </p:nvPr>
        </p:nvSpPr>
        <p:spPr>
          <a:xfrm>
            <a:off x="-10411" y="451407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6"/>
            </p:custDataLst>
          </p:nvPr>
        </p:nvSpPr>
        <p:spPr>
          <a:xfrm>
            <a:off x="839371" y="3669002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7"/>
            </p:custDataLst>
          </p:nvPr>
        </p:nvSpPr>
        <p:spPr>
          <a:xfrm>
            <a:off x="839587" y="2833535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>
            <p:custDataLst>
              <p:tags r:id="rId8"/>
            </p:custDataLst>
          </p:nvPr>
        </p:nvSpPr>
        <p:spPr>
          <a:xfrm>
            <a:off x="1687539" y="3668914"/>
            <a:ext cx="849782" cy="84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9"/>
            </p:custDataLst>
          </p:nvPr>
        </p:nvSpPr>
        <p:spPr>
          <a:xfrm>
            <a:off x="839371" y="1188468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>
            <p:custDataLst>
              <p:tags r:id="rId10"/>
            </p:custDataLst>
          </p:nvPr>
        </p:nvSpPr>
        <p:spPr>
          <a:xfrm>
            <a:off x="1687539" y="2000330"/>
            <a:ext cx="849782" cy="849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>
            <p:custDataLst>
              <p:tags r:id="rId11"/>
            </p:custDataLst>
          </p:nvPr>
        </p:nvSpPr>
        <p:spPr>
          <a:xfrm>
            <a:off x="11862115" y="2847703"/>
            <a:ext cx="328863" cy="19594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3537779" y="2716025"/>
            <a:ext cx="6387272" cy="1310558"/>
          </a:xfrm>
        </p:spPr>
        <p:txBody>
          <a:bodyPr lIns="90000" tIns="46800" rIns="90000" bIns="46800" anchor="b">
            <a:normAutofit/>
          </a:bodyPr>
          <a:lstStyle>
            <a:lvl1pPr algn="ctr"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16"/>
            </p:custDataLst>
          </p:nvPr>
        </p:nvSpPr>
        <p:spPr>
          <a:xfrm>
            <a:off x="3537779" y="4124568"/>
            <a:ext cx="6387272" cy="1239284"/>
          </a:xfrm>
        </p:spPr>
        <p:txBody>
          <a:bodyPr lIns="90000" tIns="46800" rIns="90000" bIns="46800" anchor="t">
            <a:normAutofit/>
          </a:bodyPr>
          <a:lstStyle>
            <a:lvl1pPr marL="0" indent="0" algn="ctr">
              <a:lnSpc>
                <a:spcPct val="120000"/>
              </a:lnSpc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109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0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2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2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2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2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2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2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29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0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3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2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33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3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3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36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3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9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0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1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2.xml"/><Relationship Id="rId1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3.xml"/><Relationship Id="rId1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4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5.xml"/><Relationship Id="rId1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46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4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5.xml"/><Relationship Id="rId1" Type="http://schemas.openxmlformats.org/officeDocument/2006/relationships/hyperlink" Target="https://j.map.baidu.com/OZbl-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7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18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5245" y="2706370"/>
            <a:ext cx="1210246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800">
                <a:sym typeface="+mn-ea"/>
              </a:rPr>
              <a:t>连云港市市场调查</a:t>
            </a:r>
            <a:endParaRPr lang="zh-CN" altLang="en-US" sz="8800"/>
          </a:p>
        </p:txBody>
      </p:sp>
      <p:sp>
        <p:nvSpPr>
          <p:cNvPr id="3" name="文本框 2"/>
          <p:cNvSpPr txBox="1"/>
          <p:nvPr/>
        </p:nvSpPr>
        <p:spPr>
          <a:xfrm>
            <a:off x="1733550" y="4340225"/>
            <a:ext cx="8681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/>
              <a:t>2019.06.9 </a:t>
            </a:r>
            <a:r>
              <a:rPr lang="zh-CN" altLang="en-US"/>
              <a:t>周日，张鹏飞</a:t>
            </a:r>
            <a:endParaRPr lang="zh-CN" altLang="en-US"/>
          </a:p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600" y="2706370"/>
            <a:ext cx="1183703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800"/>
              <a:t>盈利预测</a:t>
            </a:r>
            <a:endParaRPr lang="zh-CN" altLang="en-US" sz="8800"/>
          </a:p>
        </p:txBody>
      </p:sp>
      <p:sp>
        <p:nvSpPr>
          <p:cNvPr id="3" name="文本框 2"/>
          <p:cNvSpPr txBox="1"/>
          <p:nvPr/>
        </p:nvSpPr>
        <p:spPr>
          <a:xfrm>
            <a:off x="4826000" y="4340225"/>
            <a:ext cx="5589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5</a:t>
            </a:r>
            <a:r>
              <a:rPr>
                <a:sym typeface="+mn-ea"/>
              </a:rPr>
              <a:t>年盈利预测</a:t>
            </a:r>
            <a:r>
              <a:rPr sz="1800" b="0">
                <a:sym typeface="+mn-ea"/>
              </a:rPr>
              <a:t>（假设每个学生只报</a:t>
            </a:r>
            <a:r>
              <a:rPr lang="en-US" altLang="zh-CN" sz="1800" b="0">
                <a:sym typeface="+mn-ea"/>
              </a:rPr>
              <a:t>1</a:t>
            </a:r>
            <a:r>
              <a:rPr sz="1800" b="0">
                <a:sym typeface="+mn-ea"/>
              </a:rPr>
              <a:t>科）</a:t>
            </a:r>
            <a:br>
              <a:rPr sz="1800" b="0">
                <a:sym typeface="+mn-ea"/>
              </a:rPr>
            </a:br>
            <a:endParaRPr lang="zh-CN" altLang="en-US" sz="1800" b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0" y="1244600"/>
            <a:ext cx="6007100" cy="4368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0" y="1244600"/>
            <a:ext cx="6007100" cy="4368800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5</a:t>
            </a:r>
            <a:r>
              <a:rPr>
                <a:sym typeface="+mn-ea"/>
              </a:rPr>
              <a:t>年盈利预测</a:t>
            </a:r>
            <a:r>
              <a:rPr sz="1800" b="0">
                <a:sym typeface="+mn-ea"/>
              </a:rPr>
              <a:t>（假设每个学生只报</a:t>
            </a:r>
            <a:r>
              <a:rPr lang="en-US" altLang="zh-CN" sz="1800" b="0">
                <a:sym typeface="+mn-ea"/>
              </a:rPr>
              <a:t>2</a:t>
            </a:r>
            <a:r>
              <a:rPr sz="1800" b="0">
                <a:sym typeface="+mn-ea"/>
              </a:rPr>
              <a:t>科）</a:t>
            </a:r>
            <a:br>
              <a:rPr sz="1800" b="0">
                <a:sym typeface="+mn-ea"/>
              </a:rPr>
            </a:br>
            <a:endParaRPr lang="zh-CN" altLang="en-US" sz="1800" b="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600" y="2706370"/>
            <a:ext cx="1183703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800"/>
              <a:t>附：图片</a:t>
            </a:r>
            <a:endParaRPr lang="zh-CN" altLang="en-US" sz="8800"/>
          </a:p>
        </p:txBody>
      </p:sp>
      <p:sp>
        <p:nvSpPr>
          <p:cNvPr id="3" name="文本框 2"/>
          <p:cNvSpPr txBox="1"/>
          <p:nvPr/>
        </p:nvSpPr>
        <p:spPr>
          <a:xfrm>
            <a:off x="4826000" y="4340225"/>
            <a:ext cx="5589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周边社区</a:t>
            </a:r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69925" y="1664970"/>
            <a:ext cx="5283200" cy="39624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115" y="1670050"/>
            <a:ext cx="5284586" cy="39636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9" name="图片占位符 8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69925" y="1664970"/>
            <a:ext cx="5283200" cy="3962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915" y="1664970"/>
            <a:ext cx="5405120" cy="40538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凤凰校区</a:t>
            </a:r>
            <a:endParaRPr lang="zh-CN" altLang="en-US"/>
          </a:p>
        </p:txBody>
      </p:sp>
      <p:sp>
        <p:nvSpPr>
          <p:cNvPr id="4" name="图片占位符 2"/>
          <p:cNvSpPr/>
          <p:nvPr/>
        </p:nvSpPr>
        <p:spPr>
          <a:xfrm>
            <a:off x="6239515" y="953143"/>
            <a:ext cx="5283242" cy="5388907"/>
          </a:xfrm>
          <a:prstGeom prst="rect">
            <a:avLst/>
          </a:prstGeom>
        </p:spPr>
      </p:sp>
      <p:sp>
        <p:nvSpPr>
          <p:cNvPr id="6" name="图片占位符 2"/>
          <p:cNvSpPr/>
          <p:nvPr/>
        </p:nvSpPr>
        <p:spPr>
          <a:xfrm>
            <a:off x="6240150" y="953778"/>
            <a:ext cx="5283242" cy="5388907"/>
          </a:xfrm>
          <a:prstGeom prst="rect">
            <a:avLst/>
          </a:prstGeom>
        </p:spPr>
      </p:sp>
      <p:pic>
        <p:nvPicPr>
          <p:cNvPr id="10" name="图片占位符 9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69925" y="1664970"/>
            <a:ext cx="5283200" cy="3962400"/>
          </a:xfrm>
          <a:prstGeom prst="rect">
            <a:avLst/>
          </a:prstGeom>
        </p:spPr>
      </p:pic>
      <p:pic>
        <p:nvPicPr>
          <p:cNvPr id="12" name="图片占位符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85" y="1666875"/>
            <a:ext cx="5283200" cy="3962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门面出租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6540" y="1520825"/>
            <a:ext cx="3645535" cy="4860925"/>
          </a:xfrm>
          <a:prstGeom prst="rect">
            <a:avLst/>
          </a:prstGeom>
        </p:spPr>
      </p:pic>
      <p:pic>
        <p:nvPicPr>
          <p:cNvPr id="7" name="图片占位符 6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69925" y="1664970"/>
            <a:ext cx="5283200" cy="3962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机构转让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290320" y="952500"/>
            <a:ext cx="4041140" cy="53886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615" y="1664970"/>
            <a:ext cx="5282565" cy="3962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苍梧小学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占位符 5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69925" y="1664970"/>
            <a:ext cx="5283200" cy="3962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100" y="1664970"/>
            <a:ext cx="5514975" cy="41363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0" y="2706370"/>
            <a:ext cx="254000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800"/>
              <a:t>市调</a:t>
            </a:r>
            <a:endParaRPr lang="zh-CN" altLang="en-US" sz="8800"/>
          </a:p>
        </p:txBody>
      </p:sp>
      <p:sp>
        <p:nvSpPr>
          <p:cNvPr id="3" name="文本框 2"/>
          <p:cNvSpPr txBox="1"/>
          <p:nvPr/>
        </p:nvSpPr>
        <p:spPr>
          <a:xfrm>
            <a:off x="4826000" y="4340225"/>
            <a:ext cx="55892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意向片区：连云港市苍梧小学片区</a:t>
            </a:r>
            <a:endParaRPr lang="zh-CN" altLang="en-US"/>
          </a:p>
          <a:p>
            <a:r>
              <a:rPr lang="zh-CN" altLang="en-US"/>
              <a:t>调查日期：</a:t>
            </a:r>
            <a:r>
              <a:rPr lang="en-US" altLang="zh-CN"/>
              <a:t>2019.06.10 </a:t>
            </a:r>
            <a:r>
              <a:rPr lang="zh-CN" altLang="en-US"/>
              <a:t>周一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小学背后</a:t>
            </a:r>
            <a:r>
              <a:rPr lang="en-US" altLang="zh-CN"/>
              <a:t>4000</a:t>
            </a:r>
            <a:r>
              <a:t>平 机构 合作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69925" y="1664970"/>
            <a:ext cx="5283200" cy="3962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选址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20:30 </a:t>
            </a:r>
            <a:r>
              <a:t>在意向区域内</a:t>
            </a:r>
            <a:r>
              <a:t>找到一家门面出租</a:t>
            </a:r>
          </a:p>
          <a:p>
            <a:pPr marL="0" indent="0">
              <a:buNone/>
            </a:pPr>
            <a:r>
              <a:rPr lang="en-US" altLang="zh-CN"/>
              <a:t>	</a:t>
            </a:r>
            <a:r>
              <a:t>实用面积</a:t>
            </a:r>
            <a:r>
              <a:rPr lang="en-US" altLang="zh-CN"/>
              <a:t>350</a:t>
            </a:r>
            <a:r>
              <a:t>平，</a:t>
            </a:r>
            <a:r>
              <a:t>产证</a:t>
            </a:r>
            <a:r>
              <a:rPr lang="en-US" altLang="zh-CN"/>
              <a:t>180</a:t>
            </a:r>
            <a:r>
              <a:t>平</a:t>
            </a:r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795780" y="952500"/>
            <a:ext cx="303085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西部片区 调查</a:t>
            </a:r>
            <a:r>
              <a:rPr lang="en-US" altLang="zh-CN">
                <a:sym typeface="+mn-ea"/>
              </a:rPr>
              <a:t>--</a:t>
            </a:r>
            <a:r>
              <a:rPr>
                <a:sym typeface="+mn-ea"/>
              </a:rPr>
              <a:t>幸福小学</a:t>
            </a:r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69925" y="1664970"/>
            <a:ext cx="5283200" cy="3962400"/>
          </a:xfrm>
          <a:prstGeom prst="rect">
            <a:avLst/>
          </a:prstGeom>
        </p:spPr>
      </p:pic>
      <p:pic>
        <p:nvPicPr>
          <p:cNvPr id="6" name="图片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951865"/>
            <a:ext cx="3030855" cy="53886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海庆中学</a:t>
            </a:r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69925" y="1664970"/>
            <a:ext cx="5283200" cy="3962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69925" y="1664970"/>
            <a:ext cx="5283200" cy="3962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可选址位置</a:t>
            </a:r>
            <a:endParaRPr lang="zh-CN" altLang="en-US"/>
          </a:p>
        </p:txBody>
      </p:sp>
      <p:pic>
        <p:nvPicPr>
          <p:cNvPr id="6" name="图片占位符 5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69925" y="2300605"/>
            <a:ext cx="5283200" cy="2691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70" y="949960"/>
            <a:ext cx="3302000" cy="5870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区域分析对比</a:t>
            </a:r>
            <a:r>
              <a:rPr lang="en-US" altLang="zh-CN"/>
              <a:t>--</a:t>
            </a:r>
            <a:r>
              <a:rPr lang="zh-CN" altLang="en-US"/>
              <a:t>利群广场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69925" y="1664970"/>
            <a:ext cx="5283200" cy="3962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5" y="1664970"/>
            <a:ext cx="5318125" cy="39884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海宁中学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5075" y="1664970"/>
            <a:ext cx="5282565" cy="3962400"/>
          </a:xfrm>
          <a:prstGeom prst="rect">
            <a:avLst/>
          </a:prstGeom>
        </p:spPr>
      </p:pic>
      <p:pic>
        <p:nvPicPr>
          <p:cNvPr id="4" name="图片占位符 4"/>
          <p:cNvPicPr>
            <a:picLocks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669925" y="1664970"/>
            <a:ext cx="5283200" cy="3962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913120" y="952500"/>
            <a:ext cx="3030855" cy="5388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0" y="885190"/>
            <a:ext cx="3233420" cy="57486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0" y="2706370"/>
            <a:ext cx="2540000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800"/>
              <a:t>选址</a:t>
            </a:r>
            <a:endParaRPr lang="zh-CN" altLang="en-US" sz="880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020" y="33655"/>
            <a:ext cx="2448000" cy="683196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- 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市调前网络调查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zh-CN" altLang="en-US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  片区生源分布</a:t>
            </a:r>
            <a:endParaRPr lang="zh-CN" altLang="en-US" sz="120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zh-CN" altLang="en-US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  连云港市校外培训机构设置标准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- 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市调中工作计划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  0610 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周一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en-US" altLang="zh-CN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  苍梧小学片区</a:t>
            </a:r>
            <a:r>
              <a:rPr lang="zh-CN" altLang="en-US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，调研 </a:t>
            </a:r>
            <a:r>
              <a:rPr lang="en-US" altLang="zh-CN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&amp; </a:t>
            </a:r>
            <a:r>
              <a:rPr lang="zh-CN" altLang="en-US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选址</a:t>
            </a:r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en-US" altLang="zh-CN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  0611 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周二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zh-CN" altLang="en-US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  海庆中学</a:t>
            </a:r>
            <a:r>
              <a:rPr lang="en-US" altLang="zh-CN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片区</a:t>
            </a:r>
            <a:r>
              <a:rPr lang="zh-CN" altLang="en-US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，调研</a:t>
            </a:r>
            <a:r>
              <a:rPr lang="en-US" altLang="zh-CN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&amp;</a:t>
            </a:r>
            <a:r>
              <a:rPr lang="zh-CN" altLang="en-US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选址</a:t>
            </a:r>
            <a:endParaRPr lang="zh-CN" altLang="en-US" sz="120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  <a:sym typeface="+mn-ea"/>
            </a:endParaRPr>
          </a:p>
          <a:p>
            <a:r>
              <a:rPr lang="zh-CN" altLang="en-US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  海宁中学片区，调研</a:t>
            </a:r>
            <a:r>
              <a:rPr lang="en-US" altLang="zh-CN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&amp;</a:t>
            </a:r>
            <a:r>
              <a:rPr lang="zh-CN" altLang="en-US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选址</a:t>
            </a:r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  <a:sym typeface="+mn-ea"/>
            </a:endParaRPr>
          </a:p>
          <a:p>
            <a:r>
              <a:rPr lang="en-US" altLang="zh-CN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- 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市调后工作总结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  <a:sym typeface="+mn-ea"/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  <a:sym typeface="+mn-ea"/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0945" y="-1270"/>
            <a:ext cx="9548540" cy="6840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连云港市新海实验中学(凤凰校区)</a:t>
            </a:r>
            <a:endParaRPr lang="en-US" altLang="zh-CN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69925" y="952500"/>
            <a:ext cx="10852150" cy="5388610"/>
          </a:xfrm>
        </p:spPr>
        <p:txBody>
          <a:bodyPr/>
          <a:p>
            <a:r>
              <a:rPr sz="1200">
                <a:sym typeface="+mn-ea"/>
              </a:rPr>
              <a:t>http://61.155.76.19:8011/ArticleList.aspx?cid=11</a:t>
            </a:r>
            <a:endParaRPr sz="1200">
              <a:sym typeface="+mn-ea"/>
            </a:endParaRPr>
          </a:p>
          <a:p>
            <a:pPr lvl="1"/>
            <a:endParaRPr lang="zh-CN" altLang="en-US" sz="1200"/>
          </a:p>
          <a:p>
            <a:pPr lvl="0"/>
            <a:r>
              <a:rPr lang="zh-CN" altLang="en-US" sz="1200"/>
              <a:t>新海实验中学凤凰校区施教区(2014)</a:t>
            </a:r>
            <a:endParaRPr lang="zh-CN" altLang="en-US" sz="1200"/>
          </a:p>
          <a:p>
            <a:pPr lvl="1"/>
            <a:r>
              <a:rPr lang="zh-CN" altLang="en-US" sz="1200"/>
              <a:t>1.瀛洲路以东，长深高速以西，海宁东路至长深高速以南，九岭路以北的新浦地区</a:t>
            </a:r>
            <a:endParaRPr lang="zh-CN" altLang="en-US" sz="1200"/>
          </a:p>
          <a:p>
            <a:pPr marL="0" indent="0">
              <a:buNone/>
            </a:pPr>
            <a:endParaRPr lang="zh-CN" altLang="en-US" sz="1200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265" y="44450"/>
            <a:ext cx="10788650" cy="6769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020" y="33655"/>
            <a:ext cx="2448000" cy="673925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- 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曹老师意向片区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社群密集型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包含学校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中学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120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sz="1200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小学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1200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连云港市苍梧小学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080510" y="3137535"/>
            <a:ext cx="6383020" cy="132905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 flipH="1" flipV="1">
            <a:off x="7392035" y="1786890"/>
            <a:ext cx="849630" cy="477075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6777990" y="1935480"/>
            <a:ext cx="918845" cy="470979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26000" y="310642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二次修改</a:t>
            </a:r>
            <a:endParaRPr lang="zh-CN" altLang="en-US"/>
          </a:p>
          <a:p>
            <a:r>
              <a:rPr lang="zh-CN" altLang="en-US"/>
              <a:t>原因：跨度太大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33020" y="33655"/>
            <a:ext cx="2448000" cy="673925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- 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全景图</a:t>
            </a:r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</p:txBody>
      </p:sp>
      <p:pic>
        <p:nvPicPr>
          <p:cNvPr id="2" name="图片 1" descr="2019-06-10_1325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0945" y="39370"/>
            <a:ext cx="9633585" cy="67335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085" y="113030"/>
            <a:ext cx="11362055" cy="65398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020" y="33655"/>
            <a:ext cx="2448000" cy="673925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- 1.2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北部</a:t>
            </a:r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3335" y="502920"/>
            <a:ext cx="12136755" cy="50774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四中：德胜南路以东、巴陵中路以南、南湖大道以西、求索西路以北的范围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五中：城陵矶区域（不含岳纸社区）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六中：①京广铁路以东、巴陵西路以南、德胜南路以西、南湖水域以北的范围；②求索西路以南、南湖广场以西的范围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七中：①工农路以东、巴陵中路以南、建湘路以西、五里牌路以北的范围（即楼区政府周围）；②建湘路以东、巴陵东路及中路以南、王家河以西、青年中路及东路以北的范围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九中：南湖大道以东、岳阳大道（原金鹗路）以南、王家河以西、三眼桥以北的范围以及湖南理工学院和原岳磁厂的职工子女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十中：①南湖大道以东、东茅岭路和五里牌路以南、建湘路以西、岳阳大道(原金鹗路)以北；②建湘路以东、青年中路以南、洞庭大道（原琵琶王路）以西、岳阳大道(原金鹗路)以北的范围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十二中：①德胜北路以东、京广铁路以南、幕阜街路（不含幕阜街两侧）经站前东路转建湘路以西、巴陵中路以北；②德胜北路以东、枫桥湖路以南、云山街以西、京广铁路以北；③南湖大道以东、巴陵中路以南、工农路以西、东茅岭路及五里牌路以北的范围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岳阳九中片区，草图图解2019-05-30_2107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2235" y="492125"/>
            <a:ext cx="10058400" cy="56762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岳阳大片区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3460" y="297815"/>
            <a:ext cx="10058400" cy="5166995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7946390" y="3630930"/>
            <a:ext cx="1239520" cy="859155"/>
          </a:xfrm>
          <a:custGeom>
            <a:avLst/>
            <a:gdLst>
              <a:gd name="connisteX0" fmla="*/ 28734 w 1400210"/>
              <a:gd name="connsiteY0" fmla="*/ 24288 h 992071"/>
              <a:gd name="connisteX1" fmla="*/ 112554 w 1400210"/>
              <a:gd name="connsiteY1" fmla="*/ 24288 h 992071"/>
              <a:gd name="connisteX2" fmla="*/ 197009 w 1400210"/>
              <a:gd name="connsiteY2" fmla="*/ 24288 h 992071"/>
              <a:gd name="connisteX3" fmla="*/ 280829 w 1400210"/>
              <a:gd name="connsiteY3" fmla="*/ 45243 h 992071"/>
              <a:gd name="connisteX4" fmla="*/ 364649 w 1400210"/>
              <a:gd name="connsiteY4" fmla="*/ 45243 h 992071"/>
              <a:gd name="connisteX5" fmla="*/ 449104 w 1400210"/>
              <a:gd name="connsiteY5" fmla="*/ 45243 h 992071"/>
              <a:gd name="connisteX6" fmla="*/ 532924 w 1400210"/>
              <a:gd name="connsiteY6" fmla="*/ 45243 h 992071"/>
              <a:gd name="connisteX7" fmla="*/ 617379 w 1400210"/>
              <a:gd name="connsiteY7" fmla="*/ 45243 h 992071"/>
              <a:gd name="connisteX8" fmla="*/ 701199 w 1400210"/>
              <a:gd name="connsiteY8" fmla="*/ 45243 h 992071"/>
              <a:gd name="connisteX9" fmla="*/ 785654 w 1400210"/>
              <a:gd name="connsiteY9" fmla="*/ 87153 h 992071"/>
              <a:gd name="connisteX10" fmla="*/ 890429 w 1400210"/>
              <a:gd name="connsiteY10" fmla="*/ 87153 h 992071"/>
              <a:gd name="connisteX11" fmla="*/ 974249 w 1400210"/>
              <a:gd name="connsiteY11" fmla="*/ 87153 h 992071"/>
              <a:gd name="connisteX12" fmla="*/ 1058704 w 1400210"/>
              <a:gd name="connsiteY12" fmla="*/ 66198 h 992071"/>
              <a:gd name="connisteX13" fmla="*/ 1142524 w 1400210"/>
              <a:gd name="connsiteY13" fmla="*/ 24288 h 992071"/>
              <a:gd name="connisteX14" fmla="*/ 1226979 w 1400210"/>
              <a:gd name="connsiteY14" fmla="*/ 3333 h 992071"/>
              <a:gd name="connisteX15" fmla="*/ 1310799 w 1400210"/>
              <a:gd name="connsiteY15" fmla="*/ 3333 h 992071"/>
              <a:gd name="connisteX16" fmla="*/ 1395254 w 1400210"/>
              <a:gd name="connsiteY16" fmla="*/ 24288 h 992071"/>
              <a:gd name="connisteX17" fmla="*/ 1373664 w 1400210"/>
              <a:gd name="connsiteY17" fmla="*/ 108108 h 992071"/>
              <a:gd name="connisteX18" fmla="*/ 1289844 w 1400210"/>
              <a:gd name="connsiteY18" fmla="*/ 150018 h 992071"/>
              <a:gd name="connisteX19" fmla="*/ 1206024 w 1400210"/>
              <a:gd name="connsiteY19" fmla="*/ 234473 h 992071"/>
              <a:gd name="connisteX20" fmla="*/ 1163479 w 1400210"/>
              <a:gd name="connsiteY20" fmla="*/ 318293 h 992071"/>
              <a:gd name="connisteX21" fmla="*/ 1100614 w 1400210"/>
              <a:gd name="connsiteY21" fmla="*/ 402748 h 992071"/>
              <a:gd name="connisteX22" fmla="*/ 1058704 w 1400210"/>
              <a:gd name="connsiteY22" fmla="*/ 486568 h 992071"/>
              <a:gd name="connisteX23" fmla="*/ 974249 w 1400210"/>
              <a:gd name="connsiteY23" fmla="*/ 570388 h 992071"/>
              <a:gd name="connisteX24" fmla="*/ 890429 w 1400210"/>
              <a:gd name="connsiteY24" fmla="*/ 654843 h 992071"/>
              <a:gd name="connisteX25" fmla="*/ 806609 w 1400210"/>
              <a:gd name="connsiteY25" fmla="*/ 738663 h 992071"/>
              <a:gd name="connisteX26" fmla="*/ 743109 w 1400210"/>
              <a:gd name="connsiteY26" fmla="*/ 844073 h 992071"/>
              <a:gd name="connisteX27" fmla="*/ 680244 w 1400210"/>
              <a:gd name="connsiteY27" fmla="*/ 927893 h 992071"/>
              <a:gd name="connisteX28" fmla="*/ 596424 w 1400210"/>
              <a:gd name="connsiteY28" fmla="*/ 991393 h 992071"/>
              <a:gd name="connisteX29" fmla="*/ 511969 w 1400210"/>
              <a:gd name="connsiteY29" fmla="*/ 948848 h 992071"/>
              <a:gd name="connisteX30" fmla="*/ 449104 w 1400210"/>
              <a:gd name="connsiteY30" fmla="*/ 844073 h 992071"/>
              <a:gd name="connisteX31" fmla="*/ 407194 w 1400210"/>
              <a:gd name="connsiteY31" fmla="*/ 759618 h 992071"/>
              <a:gd name="connisteX32" fmla="*/ 386239 w 1400210"/>
              <a:gd name="connsiteY32" fmla="*/ 654843 h 992071"/>
              <a:gd name="connisteX33" fmla="*/ 343694 w 1400210"/>
              <a:gd name="connsiteY33" fmla="*/ 570388 h 992071"/>
              <a:gd name="connisteX34" fmla="*/ 280829 w 1400210"/>
              <a:gd name="connsiteY34" fmla="*/ 465613 h 992071"/>
              <a:gd name="connisteX35" fmla="*/ 217964 w 1400210"/>
              <a:gd name="connsiteY35" fmla="*/ 381793 h 992071"/>
              <a:gd name="connisteX36" fmla="*/ 133509 w 1400210"/>
              <a:gd name="connsiteY36" fmla="*/ 276383 h 992071"/>
              <a:gd name="connisteX37" fmla="*/ 91599 w 1400210"/>
              <a:gd name="connsiteY37" fmla="*/ 192563 h 992071"/>
              <a:gd name="connisteX38" fmla="*/ 7779 w 1400210"/>
              <a:gd name="connsiteY38" fmla="*/ 129063 h 992071"/>
              <a:gd name="connisteX39" fmla="*/ 7779 w 1400210"/>
              <a:gd name="connsiteY39" fmla="*/ 45243 h 99207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1400210" h="992072">
                <a:moveTo>
                  <a:pt x="28735" y="24289"/>
                </a:moveTo>
                <a:cubicBezTo>
                  <a:pt x="43975" y="24289"/>
                  <a:pt x="78900" y="24289"/>
                  <a:pt x="112555" y="24289"/>
                </a:cubicBezTo>
                <a:cubicBezTo>
                  <a:pt x="146210" y="24289"/>
                  <a:pt x="163355" y="19844"/>
                  <a:pt x="197010" y="24289"/>
                </a:cubicBezTo>
                <a:cubicBezTo>
                  <a:pt x="230665" y="28734"/>
                  <a:pt x="247175" y="40799"/>
                  <a:pt x="280830" y="45244"/>
                </a:cubicBezTo>
                <a:cubicBezTo>
                  <a:pt x="314485" y="49689"/>
                  <a:pt x="330995" y="45244"/>
                  <a:pt x="364650" y="45244"/>
                </a:cubicBezTo>
                <a:cubicBezTo>
                  <a:pt x="398305" y="45244"/>
                  <a:pt x="415450" y="45244"/>
                  <a:pt x="449105" y="45244"/>
                </a:cubicBezTo>
                <a:cubicBezTo>
                  <a:pt x="482760" y="45244"/>
                  <a:pt x="499270" y="45244"/>
                  <a:pt x="532925" y="45244"/>
                </a:cubicBezTo>
                <a:cubicBezTo>
                  <a:pt x="566580" y="45244"/>
                  <a:pt x="583725" y="45244"/>
                  <a:pt x="617380" y="45244"/>
                </a:cubicBezTo>
                <a:cubicBezTo>
                  <a:pt x="651035" y="45244"/>
                  <a:pt x="667545" y="36989"/>
                  <a:pt x="701200" y="45244"/>
                </a:cubicBezTo>
                <a:cubicBezTo>
                  <a:pt x="734855" y="53499"/>
                  <a:pt x="747555" y="78899"/>
                  <a:pt x="785655" y="87154"/>
                </a:cubicBezTo>
                <a:cubicBezTo>
                  <a:pt x="823755" y="95409"/>
                  <a:pt x="852965" y="87154"/>
                  <a:pt x="890430" y="87154"/>
                </a:cubicBezTo>
                <a:cubicBezTo>
                  <a:pt x="927895" y="87154"/>
                  <a:pt x="940595" y="91599"/>
                  <a:pt x="974250" y="87154"/>
                </a:cubicBezTo>
                <a:cubicBezTo>
                  <a:pt x="1007905" y="82709"/>
                  <a:pt x="1025050" y="78899"/>
                  <a:pt x="1058705" y="66199"/>
                </a:cubicBezTo>
                <a:cubicBezTo>
                  <a:pt x="1092360" y="53499"/>
                  <a:pt x="1108870" y="36989"/>
                  <a:pt x="1142525" y="24289"/>
                </a:cubicBezTo>
                <a:cubicBezTo>
                  <a:pt x="1176180" y="11589"/>
                  <a:pt x="1193325" y="7779"/>
                  <a:pt x="1226980" y="3334"/>
                </a:cubicBezTo>
                <a:cubicBezTo>
                  <a:pt x="1260635" y="-1111"/>
                  <a:pt x="1277145" y="-1111"/>
                  <a:pt x="1310800" y="3334"/>
                </a:cubicBezTo>
                <a:cubicBezTo>
                  <a:pt x="1344455" y="7779"/>
                  <a:pt x="1382555" y="3334"/>
                  <a:pt x="1395255" y="24289"/>
                </a:cubicBezTo>
                <a:cubicBezTo>
                  <a:pt x="1407955" y="45244"/>
                  <a:pt x="1394620" y="82709"/>
                  <a:pt x="1373665" y="108109"/>
                </a:cubicBezTo>
                <a:cubicBezTo>
                  <a:pt x="1352710" y="133509"/>
                  <a:pt x="1323500" y="124619"/>
                  <a:pt x="1289845" y="150019"/>
                </a:cubicBezTo>
                <a:cubicBezTo>
                  <a:pt x="1256190" y="175419"/>
                  <a:pt x="1231425" y="200819"/>
                  <a:pt x="1206025" y="234474"/>
                </a:cubicBezTo>
                <a:cubicBezTo>
                  <a:pt x="1180625" y="268129"/>
                  <a:pt x="1184435" y="284639"/>
                  <a:pt x="1163480" y="318294"/>
                </a:cubicBezTo>
                <a:cubicBezTo>
                  <a:pt x="1142525" y="351949"/>
                  <a:pt x="1121570" y="369094"/>
                  <a:pt x="1100615" y="402749"/>
                </a:cubicBezTo>
                <a:cubicBezTo>
                  <a:pt x="1079660" y="436404"/>
                  <a:pt x="1084105" y="452914"/>
                  <a:pt x="1058705" y="486569"/>
                </a:cubicBezTo>
                <a:cubicBezTo>
                  <a:pt x="1033305" y="520224"/>
                  <a:pt x="1007905" y="536734"/>
                  <a:pt x="974250" y="570389"/>
                </a:cubicBezTo>
                <a:cubicBezTo>
                  <a:pt x="940595" y="604044"/>
                  <a:pt x="924085" y="621189"/>
                  <a:pt x="890430" y="654844"/>
                </a:cubicBezTo>
                <a:cubicBezTo>
                  <a:pt x="856775" y="688499"/>
                  <a:pt x="835820" y="700564"/>
                  <a:pt x="806610" y="738664"/>
                </a:cubicBezTo>
                <a:cubicBezTo>
                  <a:pt x="777400" y="776764"/>
                  <a:pt x="768510" y="805974"/>
                  <a:pt x="743110" y="844074"/>
                </a:cubicBezTo>
                <a:cubicBezTo>
                  <a:pt x="717710" y="882174"/>
                  <a:pt x="709455" y="898684"/>
                  <a:pt x="680245" y="927894"/>
                </a:cubicBezTo>
                <a:cubicBezTo>
                  <a:pt x="651035" y="957104"/>
                  <a:pt x="630080" y="986949"/>
                  <a:pt x="596425" y="991394"/>
                </a:cubicBezTo>
                <a:cubicBezTo>
                  <a:pt x="562770" y="995839"/>
                  <a:pt x="541180" y="978059"/>
                  <a:pt x="511970" y="948849"/>
                </a:cubicBezTo>
                <a:cubicBezTo>
                  <a:pt x="482760" y="919639"/>
                  <a:pt x="470060" y="882174"/>
                  <a:pt x="449105" y="844074"/>
                </a:cubicBezTo>
                <a:cubicBezTo>
                  <a:pt x="428150" y="805974"/>
                  <a:pt x="419895" y="797719"/>
                  <a:pt x="407195" y="759619"/>
                </a:cubicBezTo>
                <a:cubicBezTo>
                  <a:pt x="394495" y="721519"/>
                  <a:pt x="398940" y="692944"/>
                  <a:pt x="386240" y="654844"/>
                </a:cubicBezTo>
                <a:cubicBezTo>
                  <a:pt x="373540" y="616744"/>
                  <a:pt x="364650" y="608489"/>
                  <a:pt x="343695" y="570389"/>
                </a:cubicBezTo>
                <a:cubicBezTo>
                  <a:pt x="322740" y="532289"/>
                  <a:pt x="306230" y="503079"/>
                  <a:pt x="280830" y="465614"/>
                </a:cubicBezTo>
                <a:cubicBezTo>
                  <a:pt x="255430" y="428149"/>
                  <a:pt x="247175" y="419894"/>
                  <a:pt x="217965" y="381794"/>
                </a:cubicBezTo>
                <a:cubicBezTo>
                  <a:pt x="188755" y="343694"/>
                  <a:pt x="158910" y="314484"/>
                  <a:pt x="133510" y="276384"/>
                </a:cubicBezTo>
                <a:cubicBezTo>
                  <a:pt x="108110" y="238284"/>
                  <a:pt x="117000" y="221774"/>
                  <a:pt x="91600" y="192564"/>
                </a:cubicBezTo>
                <a:cubicBezTo>
                  <a:pt x="66200" y="163354"/>
                  <a:pt x="24290" y="158274"/>
                  <a:pt x="7780" y="129064"/>
                </a:cubicBezTo>
                <a:cubicBezTo>
                  <a:pt x="-8730" y="99854"/>
                  <a:pt x="5875" y="60484"/>
                  <a:pt x="7780" y="45244"/>
                </a:cubicBezTo>
              </a:path>
            </a:pathLst>
          </a:cu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6966585" y="3549015"/>
            <a:ext cx="1320800" cy="1283335"/>
          </a:xfrm>
          <a:custGeom>
            <a:avLst/>
            <a:gdLst>
              <a:gd name="connisteX0" fmla="*/ 333437 w 1190996"/>
              <a:gd name="connsiteY0" fmla="*/ 20743 h 1289563"/>
              <a:gd name="connisteX1" fmla="*/ 400112 w 1190996"/>
              <a:gd name="connsiteY1" fmla="*/ 1693 h 1289563"/>
              <a:gd name="connisteX2" fmla="*/ 466787 w 1190996"/>
              <a:gd name="connsiteY2" fmla="*/ 1693 h 1289563"/>
              <a:gd name="connisteX3" fmla="*/ 533462 w 1190996"/>
              <a:gd name="connsiteY3" fmla="*/ 1693 h 1289563"/>
              <a:gd name="connisteX4" fmla="*/ 600137 w 1190996"/>
              <a:gd name="connsiteY4" fmla="*/ 11218 h 1289563"/>
              <a:gd name="connisteX5" fmla="*/ 666812 w 1190996"/>
              <a:gd name="connsiteY5" fmla="*/ 20743 h 1289563"/>
              <a:gd name="connisteX6" fmla="*/ 733487 w 1190996"/>
              <a:gd name="connsiteY6" fmla="*/ 20743 h 1289563"/>
              <a:gd name="connisteX7" fmla="*/ 695387 w 1190996"/>
              <a:gd name="connsiteY7" fmla="*/ 87418 h 1289563"/>
              <a:gd name="connisteX8" fmla="*/ 695387 w 1190996"/>
              <a:gd name="connsiteY8" fmla="*/ 154093 h 1289563"/>
              <a:gd name="connisteX9" fmla="*/ 733487 w 1190996"/>
              <a:gd name="connsiteY9" fmla="*/ 220768 h 1289563"/>
              <a:gd name="connisteX10" fmla="*/ 781112 w 1190996"/>
              <a:gd name="connsiteY10" fmla="*/ 287443 h 1289563"/>
              <a:gd name="connisteX11" fmla="*/ 800162 w 1190996"/>
              <a:gd name="connsiteY11" fmla="*/ 354118 h 1289563"/>
              <a:gd name="connisteX12" fmla="*/ 847787 w 1190996"/>
              <a:gd name="connsiteY12" fmla="*/ 420793 h 1289563"/>
              <a:gd name="connisteX13" fmla="*/ 895412 w 1190996"/>
              <a:gd name="connsiteY13" fmla="*/ 487468 h 1289563"/>
              <a:gd name="connisteX14" fmla="*/ 952562 w 1190996"/>
              <a:gd name="connsiteY14" fmla="*/ 573193 h 1289563"/>
              <a:gd name="connisteX15" fmla="*/ 1000187 w 1190996"/>
              <a:gd name="connsiteY15" fmla="*/ 649393 h 1289563"/>
              <a:gd name="connisteX16" fmla="*/ 1038287 w 1190996"/>
              <a:gd name="connsiteY16" fmla="*/ 716068 h 1289563"/>
              <a:gd name="connisteX17" fmla="*/ 1066862 w 1190996"/>
              <a:gd name="connsiteY17" fmla="*/ 782743 h 1289563"/>
              <a:gd name="connisteX18" fmla="*/ 1095437 w 1190996"/>
              <a:gd name="connsiteY18" fmla="*/ 849418 h 1289563"/>
              <a:gd name="connisteX19" fmla="*/ 1143062 w 1190996"/>
              <a:gd name="connsiteY19" fmla="*/ 916093 h 1289563"/>
              <a:gd name="connisteX20" fmla="*/ 1190687 w 1190996"/>
              <a:gd name="connsiteY20" fmla="*/ 992293 h 1289563"/>
              <a:gd name="connisteX21" fmla="*/ 1124012 w 1190996"/>
              <a:gd name="connsiteY21" fmla="*/ 992293 h 1289563"/>
              <a:gd name="connisteX22" fmla="*/ 1057337 w 1190996"/>
              <a:gd name="connsiteY22" fmla="*/ 1011343 h 1289563"/>
              <a:gd name="connisteX23" fmla="*/ 981137 w 1190996"/>
              <a:gd name="connsiteY23" fmla="*/ 1030393 h 1289563"/>
              <a:gd name="connisteX24" fmla="*/ 914462 w 1190996"/>
              <a:gd name="connsiteY24" fmla="*/ 1030393 h 1289563"/>
              <a:gd name="connisteX25" fmla="*/ 847787 w 1190996"/>
              <a:gd name="connsiteY25" fmla="*/ 1049443 h 1289563"/>
              <a:gd name="connisteX26" fmla="*/ 781112 w 1190996"/>
              <a:gd name="connsiteY26" fmla="*/ 1078018 h 1289563"/>
              <a:gd name="connisteX27" fmla="*/ 714437 w 1190996"/>
              <a:gd name="connsiteY27" fmla="*/ 1058968 h 1289563"/>
              <a:gd name="connisteX28" fmla="*/ 647762 w 1190996"/>
              <a:gd name="connsiteY28" fmla="*/ 1078018 h 1289563"/>
              <a:gd name="connisteX29" fmla="*/ 581087 w 1190996"/>
              <a:gd name="connsiteY29" fmla="*/ 1125643 h 1289563"/>
              <a:gd name="connisteX30" fmla="*/ 514412 w 1190996"/>
              <a:gd name="connsiteY30" fmla="*/ 1182793 h 1289563"/>
              <a:gd name="connisteX31" fmla="*/ 447737 w 1190996"/>
              <a:gd name="connsiteY31" fmla="*/ 1220893 h 1289563"/>
              <a:gd name="connisteX32" fmla="*/ 381062 w 1190996"/>
              <a:gd name="connsiteY32" fmla="*/ 1249468 h 1289563"/>
              <a:gd name="connisteX33" fmla="*/ 314387 w 1190996"/>
              <a:gd name="connsiteY33" fmla="*/ 1287568 h 1289563"/>
              <a:gd name="connisteX34" fmla="*/ 247712 w 1190996"/>
              <a:gd name="connsiteY34" fmla="*/ 1278043 h 1289563"/>
              <a:gd name="connisteX35" fmla="*/ 171512 w 1190996"/>
              <a:gd name="connsiteY35" fmla="*/ 1249468 h 1289563"/>
              <a:gd name="connisteX36" fmla="*/ 104837 w 1190996"/>
              <a:gd name="connsiteY36" fmla="*/ 1278043 h 1289563"/>
              <a:gd name="connisteX37" fmla="*/ 104837 w 1190996"/>
              <a:gd name="connsiteY37" fmla="*/ 1211368 h 1289563"/>
              <a:gd name="connisteX38" fmla="*/ 133412 w 1190996"/>
              <a:gd name="connsiteY38" fmla="*/ 1144693 h 1289563"/>
              <a:gd name="connisteX39" fmla="*/ 152462 w 1190996"/>
              <a:gd name="connsiteY39" fmla="*/ 1078018 h 1289563"/>
              <a:gd name="connisteX40" fmla="*/ 181037 w 1190996"/>
              <a:gd name="connsiteY40" fmla="*/ 1011343 h 1289563"/>
              <a:gd name="connisteX41" fmla="*/ 190562 w 1190996"/>
              <a:gd name="connsiteY41" fmla="*/ 944668 h 1289563"/>
              <a:gd name="connisteX42" fmla="*/ 209612 w 1190996"/>
              <a:gd name="connsiteY42" fmla="*/ 877993 h 1289563"/>
              <a:gd name="connisteX43" fmla="*/ 219137 w 1190996"/>
              <a:gd name="connsiteY43" fmla="*/ 811318 h 1289563"/>
              <a:gd name="connisteX44" fmla="*/ 219137 w 1190996"/>
              <a:gd name="connsiteY44" fmla="*/ 735118 h 1289563"/>
              <a:gd name="connisteX45" fmla="*/ 209612 w 1190996"/>
              <a:gd name="connsiteY45" fmla="*/ 668443 h 1289563"/>
              <a:gd name="connisteX46" fmla="*/ 209612 w 1190996"/>
              <a:gd name="connsiteY46" fmla="*/ 601768 h 1289563"/>
              <a:gd name="connisteX47" fmla="*/ 200087 w 1190996"/>
              <a:gd name="connsiteY47" fmla="*/ 535093 h 1289563"/>
              <a:gd name="connisteX48" fmla="*/ 190562 w 1190996"/>
              <a:gd name="connsiteY48" fmla="*/ 468418 h 1289563"/>
              <a:gd name="connisteX49" fmla="*/ 152462 w 1190996"/>
              <a:gd name="connsiteY49" fmla="*/ 392218 h 1289563"/>
              <a:gd name="connisteX50" fmla="*/ 133412 w 1190996"/>
              <a:gd name="connsiteY50" fmla="*/ 325543 h 1289563"/>
              <a:gd name="connisteX51" fmla="*/ 114362 w 1190996"/>
              <a:gd name="connsiteY51" fmla="*/ 258868 h 1289563"/>
              <a:gd name="connisteX52" fmla="*/ 85787 w 1190996"/>
              <a:gd name="connsiteY52" fmla="*/ 192193 h 1289563"/>
              <a:gd name="connisteX53" fmla="*/ 57212 w 1190996"/>
              <a:gd name="connsiteY53" fmla="*/ 125518 h 1289563"/>
              <a:gd name="connisteX54" fmla="*/ 62 w 1190996"/>
              <a:gd name="connsiteY54" fmla="*/ 39793 h 1289563"/>
              <a:gd name="connisteX55" fmla="*/ 66737 w 1190996"/>
              <a:gd name="connsiteY55" fmla="*/ 1693 h 1289563"/>
              <a:gd name="connisteX56" fmla="*/ 133412 w 1190996"/>
              <a:gd name="connsiteY56" fmla="*/ 11218 h 1289563"/>
              <a:gd name="connisteX57" fmla="*/ 200087 w 1190996"/>
              <a:gd name="connsiteY57" fmla="*/ 11218 h 1289563"/>
              <a:gd name="connisteX58" fmla="*/ 266762 w 1190996"/>
              <a:gd name="connsiteY58" fmla="*/ 1693 h 1289563"/>
              <a:gd name="connisteX59" fmla="*/ 333437 w 1190996"/>
              <a:gd name="connsiteY59" fmla="*/ 1693 h 12895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</a:cxnLst>
            <a:rect l="l" t="t" r="r" b="b"/>
            <a:pathLst>
              <a:path w="1190996" h="1289564">
                <a:moveTo>
                  <a:pt x="333438" y="20743"/>
                </a:moveTo>
                <a:cubicBezTo>
                  <a:pt x="345503" y="16933"/>
                  <a:pt x="373443" y="5503"/>
                  <a:pt x="400113" y="1693"/>
                </a:cubicBezTo>
                <a:cubicBezTo>
                  <a:pt x="426783" y="-2117"/>
                  <a:pt x="440118" y="1693"/>
                  <a:pt x="466788" y="1693"/>
                </a:cubicBezTo>
                <a:cubicBezTo>
                  <a:pt x="493458" y="1693"/>
                  <a:pt x="506793" y="-212"/>
                  <a:pt x="533463" y="1693"/>
                </a:cubicBezTo>
                <a:cubicBezTo>
                  <a:pt x="560133" y="3598"/>
                  <a:pt x="573468" y="7408"/>
                  <a:pt x="600138" y="11218"/>
                </a:cubicBezTo>
                <a:cubicBezTo>
                  <a:pt x="626808" y="15028"/>
                  <a:pt x="640143" y="18838"/>
                  <a:pt x="666813" y="20743"/>
                </a:cubicBezTo>
                <a:cubicBezTo>
                  <a:pt x="693483" y="22648"/>
                  <a:pt x="727773" y="7408"/>
                  <a:pt x="733488" y="20743"/>
                </a:cubicBezTo>
                <a:cubicBezTo>
                  <a:pt x="739203" y="34078"/>
                  <a:pt x="703008" y="60748"/>
                  <a:pt x="695388" y="87418"/>
                </a:cubicBezTo>
                <a:cubicBezTo>
                  <a:pt x="687768" y="114088"/>
                  <a:pt x="687768" y="127423"/>
                  <a:pt x="695388" y="154093"/>
                </a:cubicBezTo>
                <a:cubicBezTo>
                  <a:pt x="703008" y="180763"/>
                  <a:pt x="716343" y="194098"/>
                  <a:pt x="733488" y="220768"/>
                </a:cubicBezTo>
                <a:cubicBezTo>
                  <a:pt x="750633" y="247438"/>
                  <a:pt x="767778" y="260773"/>
                  <a:pt x="781113" y="287443"/>
                </a:cubicBezTo>
                <a:cubicBezTo>
                  <a:pt x="794448" y="314113"/>
                  <a:pt x="786828" y="327448"/>
                  <a:pt x="800163" y="354118"/>
                </a:cubicBezTo>
                <a:cubicBezTo>
                  <a:pt x="813498" y="380788"/>
                  <a:pt x="828738" y="394123"/>
                  <a:pt x="847788" y="420793"/>
                </a:cubicBezTo>
                <a:cubicBezTo>
                  <a:pt x="866838" y="447463"/>
                  <a:pt x="874458" y="456988"/>
                  <a:pt x="895413" y="487468"/>
                </a:cubicBezTo>
                <a:cubicBezTo>
                  <a:pt x="916368" y="517948"/>
                  <a:pt x="931608" y="540808"/>
                  <a:pt x="952563" y="573193"/>
                </a:cubicBezTo>
                <a:cubicBezTo>
                  <a:pt x="973518" y="605578"/>
                  <a:pt x="983043" y="620818"/>
                  <a:pt x="1000188" y="649393"/>
                </a:cubicBezTo>
                <a:cubicBezTo>
                  <a:pt x="1017333" y="677968"/>
                  <a:pt x="1024953" y="689398"/>
                  <a:pt x="1038288" y="716068"/>
                </a:cubicBezTo>
                <a:cubicBezTo>
                  <a:pt x="1051623" y="742738"/>
                  <a:pt x="1055433" y="756073"/>
                  <a:pt x="1066863" y="782743"/>
                </a:cubicBezTo>
                <a:cubicBezTo>
                  <a:pt x="1078293" y="809413"/>
                  <a:pt x="1080198" y="822748"/>
                  <a:pt x="1095438" y="849418"/>
                </a:cubicBezTo>
                <a:cubicBezTo>
                  <a:pt x="1110678" y="876088"/>
                  <a:pt x="1124013" y="887518"/>
                  <a:pt x="1143063" y="916093"/>
                </a:cubicBezTo>
                <a:cubicBezTo>
                  <a:pt x="1162113" y="944668"/>
                  <a:pt x="1194498" y="977053"/>
                  <a:pt x="1190688" y="992293"/>
                </a:cubicBezTo>
                <a:cubicBezTo>
                  <a:pt x="1186878" y="1007533"/>
                  <a:pt x="1150683" y="988483"/>
                  <a:pt x="1124013" y="992293"/>
                </a:cubicBezTo>
                <a:cubicBezTo>
                  <a:pt x="1097343" y="996103"/>
                  <a:pt x="1085913" y="1003723"/>
                  <a:pt x="1057338" y="1011343"/>
                </a:cubicBezTo>
                <a:cubicBezTo>
                  <a:pt x="1028763" y="1018963"/>
                  <a:pt x="1009713" y="1026583"/>
                  <a:pt x="981138" y="1030393"/>
                </a:cubicBezTo>
                <a:cubicBezTo>
                  <a:pt x="952563" y="1034203"/>
                  <a:pt x="941133" y="1026583"/>
                  <a:pt x="914463" y="1030393"/>
                </a:cubicBezTo>
                <a:cubicBezTo>
                  <a:pt x="887793" y="1034203"/>
                  <a:pt x="874458" y="1039918"/>
                  <a:pt x="847788" y="1049443"/>
                </a:cubicBezTo>
                <a:cubicBezTo>
                  <a:pt x="821118" y="1058968"/>
                  <a:pt x="807783" y="1076113"/>
                  <a:pt x="781113" y="1078018"/>
                </a:cubicBezTo>
                <a:cubicBezTo>
                  <a:pt x="754443" y="1079923"/>
                  <a:pt x="741108" y="1058968"/>
                  <a:pt x="714438" y="1058968"/>
                </a:cubicBezTo>
                <a:cubicBezTo>
                  <a:pt x="687768" y="1058968"/>
                  <a:pt x="674433" y="1064683"/>
                  <a:pt x="647763" y="1078018"/>
                </a:cubicBezTo>
                <a:cubicBezTo>
                  <a:pt x="621093" y="1091353"/>
                  <a:pt x="607758" y="1104688"/>
                  <a:pt x="581088" y="1125643"/>
                </a:cubicBezTo>
                <a:cubicBezTo>
                  <a:pt x="554418" y="1146598"/>
                  <a:pt x="541083" y="1163743"/>
                  <a:pt x="514413" y="1182793"/>
                </a:cubicBezTo>
                <a:cubicBezTo>
                  <a:pt x="487743" y="1201843"/>
                  <a:pt x="474408" y="1207558"/>
                  <a:pt x="447738" y="1220893"/>
                </a:cubicBezTo>
                <a:cubicBezTo>
                  <a:pt x="421068" y="1234228"/>
                  <a:pt x="407733" y="1236133"/>
                  <a:pt x="381063" y="1249468"/>
                </a:cubicBezTo>
                <a:cubicBezTo>
                  <a:pt x="354393" y="1262803"/>
                  <a:pt x="341058" y="1281853"/>
                  <a:pt x="314388" y="1287568"/>
                </a:cubicBezTo>
                <a:cubicBezTo>
                  <a:pt x="287718" y="1293283"/>
                  <a:pt x="276288" y="1285663"/>
                  <a:pt x="247713" y="1278043"/>
                </a:cubicBezTo>
                <a:cubicBezTo>
                  <a:pt x="219138" y="1270423"/>
                  <a:pt x="200088" y="1249468"/>
                  <a:pt x="171513" y="1249468"/>
                </a:cubicBezTo>
                <a:cubicBezTo>
                  <a:pt x="142938" y="1249468"/>
                  <a:pt x="118173" y="1285663"/>
                  <a:pt x="104838" y="1278043"/>
                </a:cubicBezTo>
                <a:cubicBezTo>
                  <a:pt x="91503" y="1270423"/>
                  <a:pt x="99123" y="1238038"/>
                  <a:pt x="104838" y="1211368"/>
                </a:cubicBezTo>
                <a:cubicBezTo>
                  <a:pt x="110553" y="1184698"/>
                  <a:pt x="123888" y="1171363"/>
                  <a:pt x="133413" y="1144693"/>
                </a:cubicBezTo>
                <a:cubicBezTo>
                  <a:pt x="142938" y="1118023"/>
                  <a:pt x="142938" y="1104688"/>
                  <a:pt x="152463" y="1078018"/>
                </a:cubicBezTo>
                <a:cubicBezTo>
                  <a:pt x="161988" y="1051348"/>
                  <a:pt x="173418" y="1038013"/>
                  <a:pt x="181038" y="1011343"/>
                </a:cubicBezTo>
                <a:cubicBezTo>
                  <a:pt x="188658" y="984673"/>
                  <a:pt x="184848" y="971338"/>
                  <a:pt x="190563" y="944668"/>
                </a:cubicBezTo>
                <a:cubicBezTo>
                  <a:pt x="196278" y="917998"/>
                  <a:pt x="203898" y="904663"/>
                  <a:pt x="209613" y="877993"/>
                </a:cubicBezTo>
                <a:cubicBezTo>
                  <a:pt x="215328" y="851323"/>
                  <a:pt x="217233" y="839893"/>
                  <a:pt x="219138" y="811318"/>
                </a:cubicBezTo>
                <a:cubicBezTo>
                  <a:pt x="221043" y="782743"/>
                  <a:pt x="221043" y="763693"/>
                  <a:pt x="219138" y="735118"/>
                </a:cubicBezTo>
                <a:cubicBezTo>
                  <a:pt x="217233" y="706543"/>
                  <a:pt x="211518" y="695113"/>
                  <a:pt x="209613" y="668443"/>
                </a:cubicBezTo>
                <a:cubicBezTo>
                  <a:pt x="207708" y="641773"/>
                  <a:pt x="211518" y="628438"/>
                  <a:pt x="209613" y="601768"/>
                </a:cubicBezTo>
                <a:cubicBezTo>
                  <a:pt x="207708" y="575098"/>
                  <a:pt x="203898" y="561763"/>
                  <a:pt x="200088" y="535093"/>
                </a:cubicBezTo>
                <a:cubicBezTo>
                  <a:pt x="196278" y="508423"/>
                  <a:pt x="200088" y="496993"/>
                  <a:pt x="190563" y="468418"/>
                </a:cubicBezTo>
                <a:cubicBezTo>
                  <a:pt x="181038" y="439843"/>
                  <a:pt x="163893" y="420793"/>
                  <a:pt x="152463" y="392218"/>
                </a:cubicBezTo>
                <a:cubicBezTo>
                  <a:pt x="141033" y="363643"/>
                  <a:pt x="141033" y="352213"/>
                  <a:pt x="133413" y="325543"/>
                </a:cubicBezTo>
                <a:cubicBezTo>
                  <a:pt x="125793" y="298873"/>
                  <a:pt x="123888" y="285538"/>
                  <a:pt x="114363" y="258868"/>
                </a:cubicBezTo>
                <a:cubicBezTo>
                  <a:pt x="104838" y="232198"/>
                  <a:pt x="97218" y="218863"/>
                  <a:pt x="85788" y="192193"/>
                </a:cubicBezTo>
                <a:cubicBezTo>
                  <a:pt x="74358" y="165523"/>
                  <a:pt x="74358" y="155998"/>
                  <a:pt x="57213" y="125518"/>
                </a:cubicBezTo>
                <a:cubicBezTo>
                  <a:pt x="40068" y="95038"/>
                  <a:pt x="-1842" y="64558"/>
                  <a:pt x="63" y="39793"/>
                </a:cubicBezTo>
                <a:cubicBezTo>
                  <a:pt x="1968" y="15028"/>
                  <a:pt x="40068" y="7408"/>
                  <a:pt x="66738" y="1693"/>
                </a:cubicBezTo>
                <a:cubicBezTo>
                  <a:pt x="93408" y="-4022"/>
                  <a:pt x="106743" y="9313"/>
                  <a:pt x="133413" y="11218"/>
                </a:cubicBezTo>
                <a:cubicBezTo>
                  <a:pt x="160083" y="13123"/>
                  <a:pt x="173418" y="13123"/>
                  <a:pt x="200088" y="11218"/>
                </a:cubicBezTo>
                <a:cubicBezTo>
                  <a:pt x="226758" y="9313"/>
                  <a:pt x="240093" y="3598"/>
                  <a:pt x="266763" y="1693"/>
                </a:cubicBezTo>
                <a:cubicBezTo>
                  <a:pt x="293433" y="-212"/>
                  <a:pt x="321373" y="1693"/>
                  <a:pt x="333438" y="1693"/>
                </a:cubicBezTo>
              </a:path>
            </a:pathLst>
          </a:custGeom>
          <a:solidFill>
            <a:srgbClr val="FFFF00">
              <a:alpha val="67000"/>
            </a:srgbClr>
          </a:solidFill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5330190" y="4292600"/>
            <a:ext cx="1992630" cy="518795"/>
          </a:xfrm>
          <a:custGeom>
            <a:avLst/>
            <a:gdLst>
              <a:gd name="connisteX0" fmla="*/ 2030701 w 2030701"/>
              <a:gd name="connsiteY0" fmla="*/ 70061 h 613833"/>
              <a:gd name="connisteX1" fmla="*/ 1954501 w 2030701"/>
              <a:gd name="connsiteY1" fmla="*/ 41486 h 613833"/>
              <a:gd name="connisteX2" fmla="*/ 1887826 w 2030701"/>
              <a:gd name="connsiteY2" fmla="*/ 41486 h 613833"/>
              <a:gd name="connisteX3" fmla="*/ 1821151 w 2030701"/>
              <a:gd name="connsiteY3" fmla="*/ 41486 h 613833"/>
              <a:gd name="connisteX4" fmla="*/ 1754476 w 2030701"/>
              <a:gd name="connsiteY4" fmla="*/ 41486 h 613833"/>
              <a:gd name="connisteX5" fmla="*/ 1687801 w 2030701"/>
              <a:gd name="connsiteY5" fmla="*/ 51011 h 613833"/>
              <a:gd name="connisteX6" fmla="*/ 1621126 w 2030701"/>
              <a:gd name="connsiteY6" fmla="*/ 51011 h 613833"/>
              <a:gd name="connisteX7" fmla="*/ 1554451 w 2030701"/>
              <a:gd name="connsiteY7" fmla="*/ 51011 h 613833"/>
              <a:gd name="connisteX8" fmla="*/ 1487776 w 2030701"/>
              <a:gd name="connsiteY8" fmla="*/ 51011 h 613833"/>
              <a:gd name="connisteX9" fmla="*/ 1421101 w 2030701"/>
              <a:gd name="connsiteY9" fmla="*/ 51011 h 613833"/>
              <a:gd name="connisteX10" fmla="*/ 1354426 w 2030701"/>
              <a:gd name="connsiteY10" fmla="*/ 41486 h 613833"/>
              <a:gd name="connisteX11" fmla="*/ 1287751 w 2030701"/>
              <a:gd name="connsiteY11" fmla="*/ 41486 h 613833"/>
              <a:gd name="connisteX12" fmla="*/ 1221076 w 2030701"/>
              <a:gd name="connsiteY12" fmla="*/ 41486 h 613833"/>
              <a:gd name="connisteX13" fmla="*/ 1144876 w 2030701"/>
              <a:gd name="connsiteY13" fmla="*/ 41486 h 613833"/>
              <a:gd name="connisteX14" fmla="*/ 1078201 w 2030701"/>
              <a:gd name="connsiteY14" fmla="*/ 41486 h 613833"/>
              <a:gd name="connisteX15" fmla="*/ 1011526 w 2030701"/>
              <a:gd name="connsiteY15" fmla="*/ 31961 h 613833"/>
              <a:gd name="connisteX16" fmla="*/ 944851 w 2030701"/>
              <a:gd name="connsiteY16" fmla="*/ 31961 h 613833"/>
              <a:gd name="connisteX17" fmla="*/ 878176 w 2030701"/>
              <a:gd name="connsiteY17" fmla="*/ 22436 h 613833"/>
              <a:gd name="connisteX18" fmla="*/ 811501 w 2030701"/>
              <a:gd name="connsiteY18" fmla="*/ 22436 h 613833"/>
              <a:gd name="connisteX19" fmla="*/ 744826 w 2030701"/>
              <a:gd name="connsiteY19" fmla="*/ 22436 h 613833"/>
              <a:gd name="connisteX20" fmla="*/ 659101 w 2030701"/>
              <a:gd name="connsiteY20" fmla="*/ 12911 h 613833"/>
              <a:gd name="connisteX21" fmla="*/ 592426 w 2030701"/>
              <a:gd name="connsiteY21" fmla="*/ 12911 h 613833"/>
              <a:gd name="connisteX22" fmla="*/ 525751 w 2030701"/>
              <a:gd name="connsiteY22" fmla="*/ 12911 h 613833"/>
              <a:gd name="connisteX23" fmla="*/ 459076 w 2030701"/>
              <a:gd name="connsiteY23" fmla="*/ 3386 h 613833"/>
              <a:gd name="connisteX24" fmla="*/ 392401 w 2030701"/>
              <a:gd name="connsiteY24" fmla="*/ 3386 h 613833"/>
              <a:gd name="connisteX25" fmla="*/ 325726 w 2030701"/>
              <a:gd name="connsiteY25" fmla="*/ 3386 h 613833"/>
              <a:gd name="connisteX26" fmla="*/ 259051 w 2030701"/>
              <a:gd name="connsiteY26" fmla="*/ 3386 h 613833"/>
              <a:gd name="connisteX27" fmla="*/ 173326 w 2030701"/>
              <a:gd name="connsiteY27" fmla="*/ 3386 h 613833"/>
              <a:gd name="connisteX28" fmla="*/ 106651 w 2030701"/>
              <a:gd name="connsiteY28" fmla="*/ 3386 h 613833"/>
              <a:gd name="connisteX29" fmla="*/ 39976 w 2030701"/>
              <a:gd name="connsiteY29" fmla="*/ 41486 h 613833"/>
              <a:gd name="connisteX30" fmla="*/ 39976 w 2030701"/>
              <a:gd name="connsiteY30" fmla="*/ 108161 h 613833"/>
              <a:gd name="connisteX31" fmla="*/ 49501 w 2030701"/>
              <a:gd name="connsiteY31" fmla="*/ 174836 h 613833"/>
              <a:gd name="connisteX32" fmla="*/ 49501 w 2030701"/>
              <a:gd name="connsiteY32" fmla="*/ 241511 h 613833"/>
              <a:gd name="connisteX33" fmla="*/ 49501 w 2030701"/>
              <a:gd name="connsiteY33" fmla="*/ 308186 h 613833"/>
              <a:gd name="connisteX34" fmla="*/ 49501 w 2030701"/>
              <a:gd name="connsiteY34" fmla="*/ 384386 h 613833"/>
              <a:gd name="connisteX35" fmla="*/ 1876 w 2030701"/>
              <a:gd name="connsiteY35" fmla="*/ 451061 h 613833"/>
              <a:gd name="connisteX36" fmla="*/ 20926 w 2030701"/>
              <a:gd name="connsiteY36" fmla="*/ 527261 h 613833"/>
              <a:gd name="connisteX37" fmla="*/ 87601 w 2030701"/>
              <a:gd name="connsiteY37" fmla="*/ 584411 h 613833"/>
              <a:gd name="connisteX38" fmla="*/ 154276 w 2030701"/>
              <a:gd name="connsiteY38" fmla="*/ 603461 h 613833"/>
              <a:gd name="connisteX39" fmla="*/ 220951 w 2030701"/>
              <a:gd name="connsiteY39" fmla="*/ 574886 h 613833"/>
              <a:gd name="connisteX40" fmla="*/ 287626 w 2030701"/>
              <a:gd name="connsiteY40" fmla="*/ 574886 h 613833"/>
              <a:gd name="connisteX41" fmla="*/ 354301 w 2030701"/>
              <a:gd name="connsiteY41" fmla="*/ 574886 h 613833"/>
              <a:gd name="connisteX42" fmla="*/ 420976 w 2030701"/>
              <a:gd name="connsiteY42" fmla="*/ 574886 h 613833"/>
              <a:gd name="connisteX43" fmla="*/ 497176 w 2030701"/>
              <a:gd name="connsiteY43" fmla="*/ 574886 h 613833"/>
              <a:gd name="connisteX44" fmla="*/ 563851 w 2030701"/>
              <a:gd name="connsiteY44" fmla="*/ 574886 h 613833"/>
              <a:gd name="connisteX45" fmla="*/ 659101 w 2030701"/>
              <a:gd name="connsiteY45" fmla="*/ 555836 h 613833"/>
              <a:gd name="connisteX46" fmla="*/ 725776 w 2030701"/>
              <a:gd name="connsiteY46" fmla="*/ 555836 h 613833"/>
              <a:gd name="connisteX47" fmla="*/ 801976 w 2030701"/>
              <a:gd name="connsiteY47" fmla="*/ 555836 h 613833"/>
              <a:gd name="connisteX48" fmla="*/ 868651 w 2030701"/>
              <a:gd name="connsiteY48" fmla="*/ 574886 h 613833"/>
              <a:gd name="connisteX49" fmla="*/ 935326 w 2030701"/>
              <a:gd name="connsiteY49" fmla="*/ 593936 h 613833"/>
              <a:gd name="connisteX50" fmla="*/ 1011526 w 2030701"/>
              <a:gd name="connsiteY50" fmla="*/ 603461 h 613833"/>
              <a:gd name="connisteX51" fmla="*/ 1078201 w 2030701"/>
              <a:gd name="connsiteY51" fmla="*/ 603461 h 613833"/>
              <a:gd name="connisteX52" fmla="*/ 1144876 w 2030701"/>
              <a:gd name="connsiteY52" fmla="*/ 612986 h 613833"/>
              <a:gd name="connisteX53" fmla="*/ 1211551 w 2030701"/>
              <a:gd name="connsiteY53" fmla="*/ 612986 h 613833"/>
              <a:gd name="connisteX54" fmla="*/ 1278226 w 2030701"/>
              <a:gd name="connsiteY54" fmla="*/ 612986 h 613833"/>
              <a:gd name="connisteX55" fmla="*/ 1344901 w 2030701"/>
              <a:gd name="connsiteY55" fmla="*/ 612986 h 613833"/>
              <a:gd name="connisteX56" fmla="*/ 1411576 w 2030701"/>
              <a:gd name="connsiteY56" fmla="*/ 612986 h 613833"/>
              <a:gd name="connisteX57" fmla="*/ 1478251 w 2030701"/>
              <a:gd name="connsiteY57" fmla="*/ 612986 h 613833"/>
              <a:gd name="connisteX58" fmla="*/ 1544926 w 2030701"/>
              <a:gd name="connsiteY58" fmla="*/ 612986 h 613833"/>
              <a:gd name="connisteX59" fmla="*/ 1611601 w 2030701"/>
              <a:gd name="connsiteY59" fmla="*/ 612986 h 613833"/>
              <a:gd name="connisteX60" fmla="*/ 1678276 w 2030701"/>
              <a:gd name="connsiteY60" fmla="*/ 612986 h 613833"/>
              <a:gd name="connisteX61" fmla="*/ 1744951 w 2030701"/>
              <a:gd name="connsiteY61" fmla="*/ 612986 h 613833"/>
              <a:gd name="connisteX62" fmla="*/ 1811626 w 2030701"/>
              <a:gd name="connsiteY62" fmla="*/ 603461 h 613833"/>
              <a:gd name="connisteX63" fmla="*/ 1878301 w 2030701"/>
              <a:gd name="connsiteY63" fmla="*/ 603461 h 6138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2030701" h="613833">
                <a:moveTo>
                  <a:pt x="2030701" y="70062"/>
                </a:moveTo>
                <a:cubicBezTo>
                  <a:pt x="2016731" y="64347"/>
                  <a:pt x="1983076" y="47202"/>
                  <a:pt x="1954501" y="41487"/>
                </a:cubicBezTo>
                <a:cubicBezTo>
                  <a:pt x="1925926" y="35772"/>
                  <a:pt x="1914496" y="41487"/>
                  <a:pt x="1887826" y="41487"/>
                </a:cubicBezTo>
                <a:cubicBezTo>
                  <a:pt x="1861156" y="41487"/>
                  <a:pt x="1847821" y="41487"/>
                  <a:pt x="1821151" y="41487"/>
                </a:cubicBezTo>
                <a:cubicBezTo>
                  <a:pt x="1794481" y="41487"/>
                  <a:pt x="1781146" y="39582"/>
                  <a:pt x="1754476" y="41487"/>
                </a:cubicBezTo>
                <a:cubicBezTo>
                  <a:pt x="1727806" y="43392"/>
                  <a:pt x="1714471" y="49107"/>
                  <a:pt x="1687801" y="51012"/>
                </a:cubicBezTo>
                <a:cubicBezTo>
                  <a:pt x="1661131" y="52917"/>
                  <a:pt x="1647796" y="51012"/>
                  <a:pt x="1621126" y="51012"/>
                </a:cubicBezTo>
                <a:cubicBezTo>
                  <a:pt x="1594456" y="51012"/>
                  <a:pt x="1581121" y="51012"/>
                  <a:pt x="1554451" y="51012"/>
                </a:cubicBezTo>
                <a:cubicBezTo>
                  <a:pt x="1527781" y="51012"/>
                  <a:pt x="1514446" y="51012"/>
                  <a:pt x="1487776" y="51012"/>
                </a:cubicBezTo>
                <a:cubicBezTo>
                  <a:pt x="1461106" y="51012"/>
                  <a:pt x="1447771" y="52917"/>
                  <a:pt x="1421101" y="51012"/>
                </a:cubicBezTo>
                <a:cubicBezTo>
                  <a:pt x="1394431" y="49107"/>
                  <a:pt x="1381096" y="43392"/>
                  <a:pt x="1354426" y="41487"/>
                </a:cubicBezTo>
                <a:cubicBezTo>
                  <a:pt x="1327756" y="39582"/>
                  <a:pt x="1314421" y="41487"/>
                  <a:pt x="1287751" y="41487"/>
                </a:cubicBezTo>
                <a:cubicBezTo>
                  <a:pt x="1261081" y="41487"/>
                  <a:pt x="1249651" y="41487"/>
                  <a:pt x="1221076" y="41487"/>
                </a:cubicBezTo>
                <a:cubicBezTo>
                  <a:pt x="1192501" y="41487"/>
                  <a:pt x="1173451" y="41487"/>
                  <a:pt x="1144876" y="41487"/>
                </a:cubicBezTo>
                <a:cubicBezTo>
                  <a:pt x="1116301" y="41487"/>
                  <a:pt x="1104871" y="43392"/>
                  <a:pt x="1078201" y="41487"/>
                </a:cubicBezTo>
                <a:cubicBezTo>
                  <a:pt x="1051531" y="39582"/>
                  <a:pt x="1038196" y="33867"/>
                  <a:pt x="1011526" y="31962"/>
                </a:cubicBezTo>
                <a:cubicBezTo>
                  <a:pt x="984856" y="30057"/>
                  <a:pt x="971521" y="33867"/>
                  <a:pt x="944851" y="31962"/>
                </a:cubicBezTo>
                <a:cubicBezTo>
                  <a:pt x="918181" y="30057"/>
                  <a:pt x="904846" y="24342"/>
                  <a:pt x="878176" y="22437"/>
                </a:cubicBezTo>
                <a:cubicBezTo>
                  <a:pt x="851506" y="20532"/>
                  <a:pt x="838171" y="22437"/>
                  <a:pt x="811501" y="22437"/>
                </a:cubicBezTo>
                <a:cubicBezTo>
                  <a:pt x="784831" y="22437"/>
                  <a:pt x="775306" y="24342"/>
                  <a:pt x="744826" y="22437"/>
                </a:cubicBezTo>
                <a:cubicBezTo>
                  <a:pt x="714346" y="20532"/>
                  <a:pt x="689581" y="14817"/>
                  <a:pt x="659101" y="12912"/>
                </a:cubicBezTo>
                <a:cubicBezTo>
                  <a:pt x="628621" y="11007"/>
                  <a:pt x="619096" y="12912"/>
                  <a:pt x="592426" y="12912"/>
                </a:cubicBezTo>
                <a:cubicBezTo>
                  <a:pt x="565756" y="12912"/>
                  <a:pt x="552421" y="14817"/>
                  <a:pt x="525751" y="12912"/>
                </a:cubicBezTo>
                <a:cubicBezTo>
                  <a:pt x="499081" y="11007"/>
                  <a:pt x="485746" y="5292"/>
                  <a:pt x="459076" y="3387"/>
                </a:cubicBezTo>
                <a:cubicBezTo>
                  <a:pt x="432406" y="1482"/>
                  <a:pt x="419071" y="3387"/>
                  <a:pt x="392401" y="3387"/>
                </a:cubicBezTo>
                <a:cubicBezTo>
                  <a:pt x="365731" y="3387"/>
                  <a:pt x="352396" y="3387"/>
                  <a:pt x="325726" y="3387"/>
                </a:cubicBezTo>
                <a:cubicBezTo>
                  <a:pt x="299056" y="3387"/>
                  <a:pt x="289531" y="3387"/>
                  <a:pt x="259051" y="3387"/>
                </a:cubicBezTo>
                <a:cubicBezTo>
                  <a:pt x="228571" y="3387"/>
                  <a:pt x="203806" y="3387"/>
                  <a:pt x="173326" y="3387"/>
                </a:cubicBezTo>
                <a:cubicBezTo>
                  <a:pt x="142846" y="3387"/>
                  <a:pt x="133321" y="-4233"/>
                  <a:pt x="106651" y="3387"/>
                </a:cubicBezTo>
                <a:cubicBezTo>
                  <a:pt x="79981" y="11007"/>
                  <a:pt x="53311" y="20532"/>
                  <a:pt x="39976" y="41487"/>
                </a:cubicBezTo>
                <a:cubicBezTo>
                  <a:pt x="26641" y="62442"/>
                  <a:pt x="38071" y="81492"/>
                  <a:pt x="39976" y="108162"/>
                </a:cubicBezTo>
                <a:cubicBezTo>
                  <a:pt x="41881" y="134832"/>
                  <a:pt x="47596" y="148167"/>
                  <a:pt x="49501" y="174837"/>
                </a:cubicBezTo>
                <a:cubicBezTo>
                  <a:pt x="51406" y="201507"/>
                  <a:pt x="49501" y="214842"/>
                  <a:pt x="49501" y="241512"/>
                </a:cubicBezTo>
                <a:cubicBezTo>
                  <a:pt x="49501" y="268182"/>
                  <a:pt x="49501" y="279612"/>
                  <a:pt x="49501" y="308187"/>
                </a:cubicBezTo>
                <a:cubicBezTo>
                  <a:pt x="49501" y="336762"/>
                  <a:pt x="59026" y="355812"/>
                  <a:pt x="49501" y="384387"/>
                </a:cubicBezTo>
                <a:cubicBezTo>
                  <a:pt x="39976" y="412962"/>
                  <a:pt x="7591" y="422487"/>
                  <a:pt x="1876" y="451062"/>
                </a:cubicBezTo>
                <a:cubicBezTo>
                  <a:pt x="-3839" y="479637"/>
                  <a:pt x="3781" y="500592"/>
                  <a:pt x="20926" y="527262"/>
                </a:cubicBezTo>
                <a:cubicBezTo>
                  <a:pt x="38071" y="553932"/>
                  <a:pt x="60931" y="569172"/>
                  <a:pt x="87601" y="584412"/>
                </a:cubicBezTo>
                <a:cubicBezTo>
                  <a:pt x="114271" y="599652"/>
                  <a:pt x="127606" y="605367"/>
                  <a:pt x="154276" y="603462"/>
                </a:cubicBezTo>
                <a:cubicBezTo>
                  <a:pt x="180946" y="601557"/>
                  <a:pt x="194281" y="580602"/>
                  <a:pt x="220951" y="574887"/>
                </a:cubicBezTo>
                <a:cubicBezTo>
                  <a:pt x="247621" y="569172"/>
                  <a:pt x="260956" y="574887"/>
                  <a:pt x="287626" y="574887"/>
                </a:cubicBezTo>
                <a:cubicBezTo>
                  <a:pt x="314296" y="574887"/>
                  <a:pt x="327631" y="574887"/>
                  <a:pt x="354301" y="574887"/>
                </a:cubicBezTo>
                <a:cubicBezTo>
                  <a:pt x="380971" y="574887"/>
                  <a:pt x="392401" y="574887"/>
                  <a:pt x="420976" y="574887"/>
                </a:cubicBezTo>
                <a:cubicBezTo>
                  <a:pt x="449551" y="574887"/>
                  <a:pt x="468601" y="574887"/>
                  <a:pt x="497176" y="574887"/>
                </a:cubicBezTo>
                <a:cubicBezTo>
                  <a:pt x="525751" y="574887"/>
                  <a:pt x="531466" y="578697"/>
                  <a:pt x="563851" y="574887"/>
                </a:cubicBezTo>
                <a:cubicBezTo>
                  <a:pt x="596236" y="571077"/>
                  <a:pt x="626716" y="559647"/>
                  <a:pt x="659101" y="555837"/>
                </a:cubicBezTo>
                <a:cubicBezTo>
                  <a:pt x="691486" y="552027"/>
                  <a:pt x="697201" y="555837"/>
                  <a:pt x="725776" y="555837"/>
                </a:cubicBezTo>
                <a:cubicBezTo>
                  <a:pt x="754351" y="555837"/>
                  <a:pt x="773401" y="552027"/>
                  <a:pt x="801976" y="555837"/>
                </a:cubicBezTo>
                <a:cubicBezTo>
                  <a:pt x="830551" y="559647"/>
                  <a:pt x="841981" y="567267"/>
                  <a:pt x="868651" y="574887"/>
                </a:cubicBezTo>
                <a:cubicBezTo>
                  <a:pt x="895321" y="582507"/>
                  <a:pt x="906751" y="588222"/>
                  <a:pt x="935326" y="593937"/>
                </a:cubicBezTo>
                <a:cubicBezTo>
                  <a:pt x="963901" y="599652"/>
                  <a:pt x="982951" y="601557"/>
                  <a:pt x="1011526" y="603462"/>
                </a:cubicBezTo>
                <a:cubicBezTo>
                  <a:pt x="1040101" y="605367"/>
                  <a:pt x="1051531" y="601557"/>
                  <a:pt x="1078201" y="603462"/>
                </a:cubicBezTo>
                <a:cubicBezTo>
                  <a:pt x="1104871" y="605367"/>
                  <a:pt x="1118206" y="611082"/>
                  <a:pt x="1144876" y="612987"/>
                </a:cubicBezTo>
                <a:cubicBezTo>
                  <a:pt x="1171546" y="614892"/>
                  <a:pt x="1184881" y="612987"/>
                  <a:pt x="1211551" y="612987"/>
                </a:cubicBezTo>
                <a:cubicBezTo>
                  <a:pt x="1238221" y="612987"/>
                  <a:pt x="1251556" y="612987"/>
                  <a:pt x="1278226" y="612987"/>
                </a:cubicBezTo>
                <a:cubicBezTo>
                  <a:pt x="1304896" y="612987"/>
                  <a:pt x="1318231" y="612987"/>
                  <a:pt x="1344901" y="612987"/>
                </a:cubicBezTo>
                <a:cubicBezTo>
                  <a:pt x="1371571" y="612987"/>
                  <a:pt x="1384906" y="612987"/>
                  <a:pt x="1411576" y="612987"/>
                </a:cubicBezTo>
                <a:cubicBezTo>
                  <a:pt x="1438246" y="612987"/>
                  <a:pt x="1451581" y="612987"/>
                  <a:pt x="1478251" y="612987"/>
                </a:cubicBezTo>
                <a:cubicBezTo>
                  <a:pt x="1504921" y="612987"/>
                  <a:pt x="1518256" y="612987"/>
                  <a:pt x="1544926" y="612987"/>
                </a:cubicBezTo>
                <a:cubicBezTo>
                  <a:pt x="1571596" y="612987"/>
                  <a:pt x="1584931" y="612987"/>
                  <a:pt x="1611601" y="612987"/>
                </a:cubicBezTo>
                <a:cubicBezTo>
                  <a:pt x="1638271" y="612987"/>
                  <a:pt x="1651606" y="612987"/>
                  <a:pt x="1678276" y="612987"/>
                </a:cubicBezTo>
                <a:cubicBezTo>
                  <a:pt x="1704946" y="612987"/>
                  <a:pt x="1718281" y="614892"/>
                  <a:pt x="1744951" y="612987"/>
                </a:cubicBezTo>
                <a:cubicBezTo>
                  <a:pt x="1771621" y="611082"/>
                  <a:pt x="1784956" y="605367"/>
                  <a:pt x="1811626" y="603462"/>
                </a:cubicBezTo>
                <a:cubicBezTo>
                  <a:pt x="1838296" y="601557"/>
                  <a:pt x="1866236" y="603462"/>
                  <a:pt x="1878301" y="603462"/>
                </a:cubicBezTo>
              </a:path>
            </a:pathLst>
          </a:custGeom>
          <a:solidFill>
            <a:srgbClr val="FFFF00">
              <a:alpha val="67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542790" y="3906520"/>
            <a:ext cx="840105" cy="869950"/>
          </a:xfrm>
          <a:custGeom>
            <a:avLst/>
            <a:gdLst>
              <a:gd name="connisteX0" fmla="*/ 2030701 w 2030701"/>
              <a:gd name="connsiteY0" fmla="*/ 70061 h 613833"/>
              <a:gd name="connisteX1" fmla="*/ 1954501 w 2030701"/>
              <a:gd name="connsiteY1" fmla="*/ 41486 h 613833"/>
              <a:gd name="connisteX2" fmla="*/ 1887826 w 2030701"/>
              <a:gd name="connsiteY2" fmla="*/ 41486 h 613833"/>
              <a:gd name="connisteX3" fmla="*/ 1821151 w 2030701"/>
              <a:gd name="connsiteY3" fmla="*/ 41486 h 613833"/>
              <a:gd name="connisteX4" fmla="*/ 1754476 w 2030701"/>
              <a:gd name="connsiteY4" fmla="*/ 41486 h 613833"/>
              <a:gd name="connisteX5" fmla="*/ 1687801 w 2030701"/>
              <a:gd name="connsiteY5" fmla="*/ 51011 h 613833"/>
              <a:gd name="connisteX6" fmla="*/ 1621126 w 2030701"/>
              <a:gd name="connsiteY6" fmla="*/ 51011 h 613833"/>
              <a:gd name="connisteX7" fmla="*/ 1554451 w 2030701"/>
              <a:gd name="connsiteY7" fmla="*/ 51011 h 613833"/>
              <a:gd name="connisteX8" fmla="*/ 1487776 w 2030701"/>
              <a:gd name="connsiteY8" fmla="*/ 51011 h 613833"/>
              <a:gd name="connisteX9" fmla="*/ 1421101 w 2030701"/>
              <a:gd name="connsiteY9" fmla="*/ 51011 h 613833"/>
              <a:gd name="connisteX10" fmla="*/ 1354426 w 2030701"/>
              <a:gd name="connsiteY10" fmla="*/ 41486 h 613833"/>
              <a:gd name="connisteX11" fmla="*/ 1287751 w 2030701"/>
              <a:gd name="connsiteY11" fmla="*/ 41486 h 613833"/>
              <a:gd name="connisteX12" fmla="*/ 1221076 w 2030701"/>
              <a:gd name="connsiteY12" fmla="*/ 41486 h 613833"/>
              <a:gd name="connisteX13" fmla="*/ 1144876 w 2030701"/>
              <a:gd name="connsiteY13" fmla="*/ 41486 h 613833"/>
              <a:gd name="connisteX14" fmla="*/ 1078201 w 2030701"/>
              <a:gd name="connsiteY14" fmla="*/ 41486 h 613833"/>
              <a:gd name="connisteX15" fmla="*/ 1011526 w 2030701"/>
              <a:gd name="connsiteY15" fmla="*/ 31961 h 613833"/>
              <a:gd name="connisteX16" fmla="*/ 944851 w 2030701"/>
              <a:gd name="connsiteY16" fmla="*/ 31961 h 613833"/>
              <a:gd name="connisteX17" fmla="*/ 878176 w 2030701"/>
              <a:gd name="connsiteY17" fmla="*/ 22436 h 613833"/>
              <a:gd name="connisteX18" fmla="*/ 811501 w 2030701"/>
              <a:gd name="connsiteY18" fmla="*/ 22436 h 613833"/>
              <a:gd name="connisteX19" fmla="*/ 744826 w 2030701"/>
              <a:gd name="connsiteY19" fmla="*/ 22436 h 613833"/>
              <a:gd name="connisteX20" fmla="*/ 659101 w 2030701"/>
              <a:gd name="connsiteY20" fmla="*/ 12911 h 613833"/>
              <a:gd name="connisteX21" fmla="*/ 592426 w 2030701"/>
              <a:gd name="connsiteY21" fmla="*/ 12911 h 613833"/>
              <a:gd name="connisteX22" fmla="*/ 525751 w 2030701"/>
              <a:gd name="connsiteY22" fmla="*/ 12911 h 613833"/>
              <a:gd name="connisteX23" fmla="*/ 459076 w 2030701"/>
              <a:gd name="connsiteY23" fmla="*/ 3386 h 613833"/>
              <a:gd name="connisteX24" fmla="*/ 392401 w 2030701"/>
              <a:gd name="connsiteY24" fmla="*/ 3386 h 613833"/>
              <a:gd name="connisteX25" fmla="*/ 325726 w 2030701"/>
              <a:gd name="connsiteY25" fmla="*/ 3386 h 613833"/>
              <a:gd name="connisteX26" fmla="*/ 259051 w 2030701"/>
              <a:gd name="connsiteY26" fmla="*/ 3386 h 613833"/>
              <a:gd name="connisteX27" fmla="*/ 173326 w 2030701"/>
              <a:gd name="connsiteY27" fmla="*/ 3386 h 613833"/>
              <a:gd name="connisteX28" fmla="*/ 106651 w 2030701"/>
              <a:gd name="connsiteY28" fmla="*/ 3386 h 613833"/>
              <a:gd name="connisteX29" fmla="*/ 39976 w 2030701"/>
              <a:gd name="connsiteY29" fmla="*/ 41486 h 613833"/>
              <a:gd name="connisteX30" fmla="*/ 39976 w 2030701"/>
              <a:gd name="connsiteY30" fmla="*/ 108161 h 613833"/>
              <a:gd name="connisteX31" fmla="*/ 49501 w 2030701"/>
              <a:gd name="connsiteY31" fmla="*/ 174836 h 613833"/>
              <a:gd name="connisteX32" fmla="*/ 49501 w 2030701"/>
              <a:gd name="connsiteY32" fmla="*/ 241511 h 613833"/>
              <a:gd name="connisteX33" fmla="*/ 49501 w 2030701"/>
              <a:gd name="connsiteY33" fmla="*/ 308186 h 613833"/>
              <a:gd name="connisteX34" fmla="*/ 49501 w 2030701"/>
              <a:gd name="connsiteY34" fmla="*/ 384386 h 613833"/>
              <a:gd name="connisteX35" fmla="*/ 1876 w 2030701"/>
              <a:gd name="connsiteY35" fmla="*/ 451061 h 613833"/>
              <a:gd name="connisteX36" fmla="*/ 20926 w 2030701"/>
              <a:gd name="connsiteY36" fmla="*/ 527261 h 613833"/>
              <a:gd name="connisteX37" fmla="*/ 87601 w 2030701"/>
              <a:gd name="connsiteY37" fmla="*/ 584411 h 613833"/>
              <a:gd name="connisteX38" fmla="*/ 154276 w 2030701"/>
              <a:gd name="connsiteY38" fmla="*/ 603461 h 613833"/>
              <a:gd name="connisteX39" fmla="*/ 220951 w 2030701"/>
              <a:gd name="connsiteY39" fmla="*/ 574886 h 613833"/>
              <a:gd name="connisteX40" fmla="*/ 287626 w 2030701"/>
              <a:gd name="connsiteY40" fmla="*/ 574886 h 613833"/>
              <a:gd name="connisteX41" fmla="*/ 354301 w 2030701"/>
              <a:gd name="connsiteY41" fmla="*/ 574886 h 613833"/>
              <a:gd name="connisteX42" fmla="*/ 420976 w 2030701"/>
              <a:gd name="connsiteY42" fmla="*/ 574886 h 613833"/>
              <a:gd name="connisteX43" fmla="*/ 497176 w 2030701"/>
              <a:gd name="connsiteY43" fmla="*/ 574886 h 613833"/>
              <a:gd name="connisteX44" fmla="*/ 563851 w 2030701"/>
              <a:gd name="connsiteY44" fmla="*/ 574886 h 613833"/>
              <a:gd name="connisteX45" fmla="*/ 659101 w 2030701"/>
              <a:gd name="connsiteY45" fmla="*/ 555836 h 613833"/>
              <a:gd name="connisteX46" fmla="*/ 725776 w 2030701"/>
              <a:gd name="connsiteY46" fmla="*/ 555836 h 613833"/>
              <a:gd name="connisteX47" fmla="*/ 801976 w 2030701"/>
              <a:gd name="connsiteY47" fmla="*/ 555836 h 613833"/>
              <a:gd name="connisteX48" fmla="*/ 868651 w 2030701"/>
              <a:gd name="connsiteY48" fmla="*/ 574886 h 613833"/>
              <a:gd name="connisteX49" fmla="*/ 935326 w 2030701"/>
              <a:gd name="connsiteY49" fmla="*/ 593936 h 613833"/>
              <a:gd name="connisteX50" fmla="*/ 1011526 w 2030701"/>
              <a:gd name="connsiteY50" fmla="*/ 603461 h 613833"/>
              <a:gd name="connisteX51" fmla="*/ 1078201 w 2030701"/>
              <a:gd name="connsiteY51" fmla="*/ 603461 h 613833"/>
              <a:gd name="connisteX52" fmla="*/ 1144876 w 2030701"/>
              <a:gd name="connsiteY52" fmla="*/ 612986 h 613833"/>
              <a:gd name="connisteX53" fmla="*/ 1211551 w 2030701"/>
              <a:gd name="connsiteY53" fmla="*/ 612986 h 613833"/>
              <a:gd name="connisteX54" fmla="*/ 1278226 w 2030701"/>
              <a:gd name="connsiteY54" fmla="*/ 612986 h 613833"/>
              <a:gd name="connisteX55" fmla="*/ 1344901 w 2030701"/>
              <a:gd name="connsiteY55" fmla="*/ 612986 h 613833"/>
              <a:gd name="connisteX56" fmla="*/ 1411576 w 2030701"/>
              <a:gd name="connsiteY56" fmla="*/ 612986 h 613833"/>
              <a:gd name="connisteX57" fmla="*/ 1478251 w 2030701"/>
              <a:gd name="connsiteY57" fmla="*/ 612986 h 613833"/>
              <a:gd name="connisteX58" fmla="*/ 1544926 w 2030701"/>
              <a:gd name="connsiteY58" fmla="*/ 612986 h 613833"/>
              <a:gd name="connisteX59" fmla="*/ 1611601 w 2030701"/>
              <a:gd name="connsiteY59" fmla="*/ 612986 h 613833"/>
              <a:gd name="connisteX60" fmla="*/ 1678276 w 2030701"/>
              <a:gd name="connsiteY60" fmla="*/ 612986 h 613833"/>
              <a:gd name="connisteX61" fmla="*/ 1744951 w 2030701"/>
              <a:gd name="connsiteY61" fmla="*/ 612986 h 613833"/>
              <a:gd name="connisteX62" fmla="*/ 1811626 w 2030701"/>
              <a:gd name="connsiteY62" fmla="*/ 603461 h 613833"/>
              <a:gd name="connisteX63" fmla="*/ 1878301 w 2030701"/>
              <a:gd name="connsiteY63" fmla="*/ 603461 h 6138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</a:cxnLst>
            <a:rect l="l" t="t" r="r" b="b"/>
            <a:pathLst>
              <a:path w="2030701" h="613833">
                <a:moveTo>
                  <a:pt x="2030701" y="70062"/>
                </a:moveTo>
                <a:cubicBezTo>
                  <a:pt x="2016731" y="64347"/>
                  <a:pt x="1983076" y="47202"/>
                  <a:pt x="1954501" y="41487"/>
                </a:cubicBezTo>
                <a:cubicBezTo>
                  <a:pt x="1925926" y="35772"/>
                  <a:pt x="1914496" y="41487"/>
                  <a:pt x="1887826" y="41487"/>
                </a:cubicBezTo>
                <a:cubicBezTo>
                  <a:pt x="1861156" y="41487"/>
                  <a:pt x="1847821" y="41487"/>
                  <a:pt x="1821151" y="41487"/>
                </a:cubicBezTo>
                <a:cubicBezTo>
                  <a:pt x="1794481" y="41487"/>
                  <a:pt x="1781146" y="39582"/>
                  <a:pt x="1754476" y="41487"/>
                </a:cubicBezTo>
                <a:cubicBezTo>
                  <a:pt x="1727806" y="43392"/>
                  <a:pt x="1714471" y="49107"/>
                  <a:pt x="1687801" y="51012"/>
                </a:cubicBezTo>
                <a:cubicBezTo>
                  <a:pt x="1661131" y="52917"/>
                  <a:pt x="1647796" y="51012"/>
                  <a:pt x="1621126" y="51012"/>
                </a:cubicBezTo>
                <a:cubicBezTo>
                  <a:pt x="1594456" y="51012"/>
                  <a:pt x="1581121" y="51012"/>
                  <a:pt x="1554451" y="51012"/>
                </a:cubicBezTo>
                <a:cubicBezTo>
                  <a:pt x="1527781" y="51012"/>
                  <a:pt x="1514446" y="51012"/>
                  <a:pt x="1487776" y="51012"/>
                </a:cubicBezTo>
                <a:cubicBezTo>
                  <a:pt x="1461106" y="51012"/>
                  <a:pt x="1447771" y="52917"/>
                  <a:pt x="1421101" y="51012"/>
                </a:cubicBezTo>
                <a:cubicBezTo>
                  <a:pt x="1394431" y="49107"/>
                  <a:pt x="1381096" y="43392"/>
                  <a:pt x="1354426" y="41487"/>
                </a:cubicBezTo>
                <a:cubicBezTo>
                  <a:pt x="1327756" y="39582"/>
                  <a:pt x="1314421" y="41487"/>
                  <a:pt x="1287751" y="41487"/>
                </a:cubicBezTo>
                <a:cubicBezTo>
                  <a:pt x="1261081" y="41487"/>
                  <a:pt x="1249651" y="41487"/>
                  <a:pt x="1221076" y="41487"/>
                </a:cubicBezTo>
                <a:cubicBezTo>
                  <a:pt x="1192501" y="41487"/>
                  <a:pt x="1173451" y="41487"/>
                  <a:pt x="1144876" y="41487"/>
                </a:cubicBezTo>
                <a:cubicBezTo>
                  <a:pt x="1116301" y="41487"/>
                  <a:pt x="1104871" y="43392"/>
                  <a:pt x="1078201" y="41487"/>
                </a:cubicBezTo>
                <a:cubicBezTo>
                  <a:pt x="1051531" y="39582"/>
                  <a:pt x="1038196" y="33867"/>
                  <a:pt x="1011526" y="31962"/>
                </a:cubicBezTo>
                <a:cubicBezTo>
                  <a:pt x="984856" y="30057"/>
                  <a:pt x="971521" y="33867"/>
                  <a:pt x="944851" y="31962"/>
                </a:cubicBezTo>
                <a:cubicBezTo>
                  <a:pt x="918181" y="30057"/>
                  <a:pt x="904846" y="24342"/>
                  <a:pt x="878176" y="22437"/>
                </a:cubicBezTo>
                <a:cubicBezTo>
                  <a:pt x="851506" y="20532"/>
                  <a:pt x="838171" y="22437"/>
                  <a:pt x="811501" y="22437"/>
                </a:cubicBezTo>
                <a:cubicBezTo>
                  <a:pt x="784831" y="22437"/>
                  <a:pt x="775306" y="24342"/>
                  <a:pt x="744826" y="22437"/>
                </a:cubicBezTo>
                <a:cubicBezTo>
                  <a:pt x="714346" y="20532"/>
                  <a:pt x="689581" y="14817"/>
                  <a:pt x="659101" y="12912"/>
                </a:cubicBezTo>
                <a:cubicBezTo>
                  <a:pt x="628621" y="11007"/>
                  <a:pt x="619096" y="12912"/>
                  <a:pt x="592426" y="12912"/>
                </a:cubicBezTo>
                <a:cubicBezTo>
                  <a:pt x="565756" y="12912"/>
                  <a:pt x="552421" y="14817"/>
                  <a:pt x="525751" y="12912"/>
                </a:cubicBezTo>
                <a:cubicBezTo>
                  <a:pt x="499081" y="11007"/>
                  <a:pt x="485746" y="5292"/>
                  <a:pt x="459076" y="3387"/>
                </a:cubicBezTo>
                <a:cubicBezTo>
                  <a:pt x="432406" y="1482"/>
                  <a:pt x="419071" y="3387"/>
                  <a:pt x="392401" y="3387"/>
                </a:cubicBezTo>
                <a:cubicBezTo>
                  <a:pt x="365731" y="3387"/>
                  <a:pt x="352396" y="3387"/>
                  <a:pt x="325726" y="3387"/>
                </a:cubicBezTo>
                <a:cubicBezTo>
                  <a:pt x="299056" y="3387"/>
                  <a:pt x="289531" y="3387"/>
                  <a:pt x="259051" y="3387"/>
                </a:cubicBezTo>
                <a:cubicBezTo>
                  <a:pt x="228571" y="3387"/>
                  <a:pt x="203806" y="3387"/>
                  <a:pt x="173326" y="3387"/>
                </a:cubicBezTo>
                <a:cubicBezTo>
                  <a:pt x="142846" y="3387"/>
                  <a:pt x="133321" y="-4233"/>
                  <a:pt x="106651" y="3387"/>
                </a:cubicBezTo>
                <a:cubicBezTo>
                  <a:pt x="79981" y="11007"/>
                  <a:pt x="53311" y="20532"/>
                  <a:pt x="39976" y="41487"/>
                </a:cubicBezTo>
                <a:cubicBezTo>
                  <a:pt x="26641" y="62442"/>
                  <a:pt x="38071" y="81492"/>
                  <a:pt x="39976" y="108162"/>
                </a:cubicBezTo>
                <a:cubicBezTo>
                  <a:pt x="41881" y="134832"/>
                  <a:pt x="47596" y="148167"/>
                  <a:pt x="49501" y="174837"/>
                </a:cubicBezTo>
                <a:cubicBezTo>
                  <a:pt x="51406" y="201507"/>
                  <a:pt x="49501" y="214842"/>
                  <a:pt x="49501" y="241512"/>
                </a:cubicBezTo>
                <a:cubicBezTo>
                  <a:pt x="49501" y="268182"/>
                  <a:pt x="49501" y="279612"/>
                  <a:pt x="49501" y="308187"/>
                </a:cubicBezTo>
                <a:cubicBezTo>
                  <a:pt x="49501" y="336762"/>
                  <a:pt x="59026" y="355812"/>
                  <a:pt x="49501" y="384387"/>
                </a:cubicBezTo>
                <a:cubicBezTo>
                  <a:pt x="39976" y="412962"/>
                  <a:pt x="7591" y="422487"/>
                  <a:pt x="1876" y="451062"/>
                </a:cubicBezTo>
                <a:cubicBezTo>
                  <a:pt x="-3839" y="479637"/>
                  <a:pt x="3781" y="500592"/>
                  <a:pt x="20926" y="527262"/>
                </a:cubicBezTo>
                <a:cubicBezTo>
                  <a:pt x="38071" y="553932"/>
                  <a:pt x="60931" y="569172"/>
                  <a:pt x="87601" y="584412"/>
                </a:cubicBezTo>
                <a:cubicBezTo>
                  <a:pt x="114271" y="599652"/>
                  <a:pt x="127606" y="605367"/>
                  <a:pt x="154276" y="603462"/>
                </a:cubicBezTo>
                <a:cubicBezTo>
                  <a:pt x="180946" y="601557"/>
                  <a:pt x="194281" y="580602"/>
                  <a:pt x="220951" y="574887"/>
                </a:cubicBezTo>
                <a:cubicBezTo>
                  <a:pt x="247621" y="569172"/>
                  <a:pt x="260956" y="574887"/>
                  <a:pt x="287626" y="574887"/>
                </a:cubicBezTo>
                <a:cubicBezTo>
                  <a:pt x="314296" y="574887"/>
                  <a:pt x="327631" y="574887"/>
                  <a:pt x="354301" y="574887"/>
                </a:cubicBezTo>
                <a:cubicBezTo>
                  <a:pt x="380971" y="574887"/>
                  <a:pt x="392401" y="574887"/>
                  <a:pt x="420976" y="574887"/>
                </a:cubicBezTo>
                <a:cubicBezTo>
                  <a:pt x="449551" y="574887"/>
                  <a:pt x="468601" y="574887"/>
                  <a:pt x="497176" y="574887"/>
                </a:cubicBezTo>
                <a:cubicBezTo>
                  <a:pt x="525751" y="574887"/>
                  <a:pt x="531466" y="578697"/>
                  <a:pt x="563851" y="574887"/>
                </a:cubicBezTo>
                <a:cubicBezTo>
                  <a:pt x="596236" y="571077"/>
                  <a:pt x="626716" y="559647"/>
                  <a:pt x="659101" y="555837"/>
                </a:cubicBezTo>
                <a:cubicBezTo>
                  <a:pt x="691486" y="552027"/>
                  <a:pt x="697201" y="555837"/>
                  <a:pt x="725776" y="555837"/>
                </a:cubicBezTo>
                <a:cubicBezTo>
                  <a:pt x="754351" y="555837"/>
                  <a:pt x="773401" y="552027"/>
                  <a:pt x="801976" y="555837"/>
                </a:cubicBezTo>
                <a:cubicBezTo>
                  <a:pt x="830551" y="559647"/>
                  <a:pt x="841981" y="567267"/>
                  <a:pt x="868651" y="574887"/>
                </a:cubicBezTo>
                <a:cubicBezTo>
                  <a:pt x="895321" y="582507"/>
                  <a:pt x="906751" y="588222"/>
                  <a:pt x="935326" y="593937"/>
                </a:cubicBezTo>
                <a:cubicBezTo>
                  <a:pt x="963901" y="599652"/>
                  <a:pt x="982951" y="601557"/>
                  <a:pt x="1011526" y="603462"/>
                </a:cubicBezTo>
                <a:cubicBezTo>
                  <a:pt x="1040101" y="605367"/>
                  <a:pt x="1051531" y="601557"/>
                  <a:pt x="1078201" y="603462"/>
                </a:cubicBezTo>
                <a:cubicBezTo>
                  <a:pt x="1104871" y="605367"/>
                  <a:pt x="1118206" y="611082"/>
                  <a:pt x="1144876" y="612987"/>
                </a:cubicBezTo>
                <a:cubicBezTo>
                  <a:pt x="1171546" y="614892"/>
                  <a:pt x="1184881" y="612987"/>
                  <a:pt x="1211551" y="612987"/>
                </a:cubicBezTo>
                <a:cubicBezTo>
                  <a:pt x="1238221" y="612987"/>
                  <a:pt x="1251556" y="612987"/>
                  <a:pt x="1278226" y="612987"/>
                </a:cubicBezTo>
                <a:cubicBezTo>
                  <a:pt x="1304896" y="612987"/>
                  <a:pt x="1318231" y="612987"/>
                  <a:pt x="1344901" y="612987"/>
                </a:cubicBezTo>
                <a:cubicBezTo>
                  <a:pt x="1371571" y="612987"/>
                  <a:pt x="1384906" y="612987"/>
                  <a:pt x="1411576" y="612987"/>
                </a:cubicBezTo>
                <a:cubicBezTo>
                  <a:pt x="1438246" y="612987"/>
                  <a:pt x="1451581" y="612987"/>
                  <a:pt x="1478251" y="612987"/>
                </a:cubicBezTo>
                <a:cubicBezTo>
                  <a:pt x="1504921" y="612987"/>
                  <a:pt x="1518256" y="612987"/>
                  <a:pt x="1544926" y="612987"/>
                </a:cubicBezTo>
                <a:cubicBezTo>
                  <a:pt x="1571596" y="612987"/>
                  <a:pt x="1584931" y="612987"/>
                  <a:pt x="1611601" y="612987"/>
                </a:cubicBezTo>
                <a:cubicBezTo>
                  <a:pt x="1638271" y="612987"/>
                  <a:pt x="1651606" y="612987"/>
                  <a:pt x="1678276" y="612987"/>
                </a:cubicBezTo>
                <a:cubicBezTo>
                  <a:pt x="1704946" y="612987"/>
                  <a:pt x="1718281" y="614892"/>
                  <a:pt x="1744951" y="612987"/>
                </a:cubicBezTo>
                <a:cubicBezTo>
                  <a:pt x="1771621" y="611082"/>
                  <a:pt x="1784956" y="605367"/>
                  <a:pt x="1811626" y="603462"/>
                </a:cubicBezTo>
                <a:cubicBezTo>
                  <a:pt x="1838296" y="601557"/>
                  <a:pt x="1866236" y="603462"/>
                  <a:pt x="1878301" y="603462"/>
                </a:cubicBezTo>
              </a:path>
            </a:pathLst>
          </a:custGeom>
          <a:solidFill>
            <a:srgbClr val="FFFF00">
              <a:alpha val="67000"/>
            </a:srgb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931035" y="5563235"/>
            <a:ext cx="89922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九中片区预期规划，第三次修改：</a:t>
            </a:r>
            <a:endParaRPr lang="zh-CN" altLang="en-US"/>
          </a:p>
          <a:p>
            <a:r>
              <a:rPr lang="zh-CN" altLang="en-US"/>
              <a:t>必要条件：保留黄色区域 </a:t>
            </a:r>
            <a:r>
              <a:rPr lang="en-US" altLang="zh-CN"/>
              <a:t>+ </a:t>
            </a:r>
            <a:r>
              <a:rPr lang="zh-CN" altLang="en-US"/>
              <a:t>①，</a:t>
            </a:r>
            <a:r>
              <a:rPr lang="zh-CN">
                <a:latin typeface="仿宋" panose="02010609060101010101" charset="-122"/>
                <a:ea typeface="仿宋" panose="02010609060101010101" charset="-122"/>
                <a:sym typeface="+mn-ea"/>
              </a:rPr>
              <a:t>选址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sym typeface="+mn-ea"/>
              </a:rPr>
              <a:t>:</a:t>
            </a:r>
            <a:r>
              <a:rPr lang="zh-CN">
                <a:latin typeface="仿宋" panose="02010609060101010101" charset="-122"/>
                <a:ea typeface="仿宋" panose="02010609060101010101" charset="-122"/>
                <a:sym typeface="+mn-ea"/>
              </a:rPr>
              <a:t>④</a:t>
            </a:r>
            <a:r>
              <a:rPr lang="zh-CN" altLang="en-US"/>
              <a:t>（</a:t>
            </a:r>
            <a:r>
              <a:rPr lang="zh-CN">
                <a:solidFill>
                  <a:srgbClr val="FF0000"/>
                </a:solidFill>
                <a:latin typeface="仿宋" panose="02010609060101010101" charset="-122"/>
                <a:ea typeface="仿宋" panose="02010609060101010101" charset="-122"/>
              </a:rPr>
              <a:t>②区内选不来址，③找了两天也没地方）</a:t>
            </a:r>
            <a:endParaRPr lang="zh-CN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zh-CN" altLang="en-US">
                <a:sym typeface="+mn-ea"/>
              </a:rPr>
              <a:t>附加条件：①可以不要（给北港中学留空间）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247380" y="385635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525385" y="405447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83020" y="437642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442335" y="3563620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5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916170" y="4265295"/>
            <a:ext cx="360000" cy="360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4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0" y="82550"/>
            <a:ext cx="11036300" cy="63525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020" y="33655"/>
            <a:ext cx="2448000" cy="673925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- 0610 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周一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意向片区：苍梧小学</a:t>
            </a:r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生源调查★★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★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☆☆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区域选址★★☆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2560" y="8890"/>
            <a:ext cx="10728960" cy="67640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020" y="33655"/>
            <a:ext cx="2448000" cy="673925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- 0611 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周二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备选片区：西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</a:rPr>
              <a:t>部片区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生源调查★★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★★</a:t>
            </a:r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☆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  <a:sym typeface="+mn-ea"/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r>
              <a:rPr lang="zh-CN" altLang="en-US">
                <a:gradFill>
                  <a:gsLst>
                    <a:gs pos="0">
                      <a:srgbClr val="FECF40"/>
                    </a:gs>
                    <a:gs pos="100000">
                      <a:srgbClr val="846C21"/>
                    </a:gs>
                  </a:gsLst>
                  <a:path path="rect">
                    <a:fillToRect l="100000" b="100000"/>
                  </a:path>
                  <a:tileRect t="-100000" r="-100000"/>
                </a:gradFill>
                <a:sym typeface="+mn-ea"/>
              </a:rPr>
              <a:t>区域选址★★★☆</a:t>
            </a:r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  <a:sym typeface="+mn-ea"/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  <a:sym typeface="+mn-ea"/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en-US" altLang="zh-CN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  <a:p>
            <a:endParaRPr lang="zh-CN" altLang="en-US">
              <a:gradFill>
                <a:gsLst>
                  <a:gs pos="0">
                    <a:srgbClr val="FECF40"/>
                  </a:gs>
                  <a:gs pos="100000">
                    <a:srgbClr val="846C21"/>
                  </a:gs>
                </a:gsLst>
                <a:path path="rect">
                  <a:fillToRect l="100000" b="100000"/>
                </a:path>
                <a:tileRect t="-100000" r="-100000"/>
              </a:gra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表格 4"/>
          <p:cNvGraphicFramePr/>
          <p:nvPr/>
        </p:nvGraphicFramePr>
        <p:xfrm>
          <a:off x="-13335" y="12700"/>
          <a:ext cx="12217400" cy="7452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"/>
                <a:gridCol w="1345565"/>
                <a:gridCol w="439420"/>
                <a:gridCol w="132080"/>
                <a:gridCol w="1828165"/>
                <a:gridCol w="87630"/>
                <a:gridCol w="1717040"/>
                <a:gridCol w="712470"/>
                <a:gridCol w="87630"/>
                <a:gridCol w="1125855"/>
                <a:gridCol w="308610"/>
                <a:gridCol w="146050"/>
                <a:gridCol w="911225"/>
                <a:gridCol w="208280"/>
                <a:gridCol w="3035300"/>
              </a:tblGrid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日期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时间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工作/片区实地调研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学校实地数据采集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区域分析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周边其他学校数据采集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cPr>
                    <a:lnR cap="flat">
                      <a:noFill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班级数量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总学生数量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1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区域密集程度</a:t>
                      </a:r>
                      <a:endParaRPr lang="zh-CN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区域周边学校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参考链接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3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FF0000"/>
                          </a:solidFill>
                          <a:ea typeface="宋体" panose="02010600030101010101" pitchFamily="2" charset="-122"/>
                        </a:rPr>
                        <a:t>意向片区：苍梧小学</a:t>
                      </a:r>
                      <a:endParaRPr lang="zh-CN" altLang="en-US" sz="10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hlinkClick r:id="rId1"/>
                        </a:rPr>
                        <a:t>https://j.map.baidu.com/OZbl-</a:t>
                      </a:r>
                      <a:endParaRPr lang="en-US" altLang="en-US" sz="1000" b="0">
                        <a:solidFill>
                          <a:srgbClr val="0000FF"/>
                        </a:solidFill>
                        <a:latin typeface="宋体" panose="02010600030101010101" pitchFamily="2" charset="-122"/>
                        <a:hlinkClick r:id="rId1"/>
                      </a:endParaRPr>
                    </a:p>
                  </a:txBody>
                  <a:tcPr marL="12700" marR="12700" marT="12700" vert="horz" anchor="t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2019/6/10 周一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下午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连云港市苍梧小学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每个班50人 * 9个班 * 6年级，下午5点放学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2700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★★★☆☆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563C1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706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2019/6/10 周一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sym typeface="+mn-ea"/>
                        </a:rPr>
                        <a:t>下午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新海实验中学(凤凰校区)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小学 6个年级</a:t>
                      </a:r>
                      <a:endParaRPr lang="zh-CN" sz="9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初一 5个班 *42</a:t>
                      </a:r>
                      <a:endParaRPr lang="zh-CN" sz="9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初二 5个班 *42</a:t>
                      </a:r>
                      <a:endParaRPr lang="zh-CN" sz="9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初三 4个班 *42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1600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★★★☆☆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563C1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00B050"/>
                          </a:solidFill>
                          <a:ea typeface="宋体" panose="02010600030101010101" pitchFamily="2" charset="-122"/>
                        </a:rPr>
                        <a:t>选址记录：</a:t>
                      </a:r>
                      <a:endParaRPr lang="zh-CN" altLang="en-US" sz="1000" b="1">
                        <a:solidFill>
                          <a:srgbClr val="00B05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B0F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2019/6/10 周一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下午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出租：凤翔铭居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550平 二楼10间房、400平 适合做培训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80008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4315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2019/6/10 周一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下午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转让：七彩阳光托管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100平，迁凤祥名居200平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80008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2019/6/10 周一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下午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合作：七色光舞蹈学校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邵校长 4000平 可合作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80008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2019/6/10 周一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晚上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租售：诊所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吴老板 产证180平 实用面积350平|物业 85302222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80008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80008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FF0000"/>
                          </a:solidFill>
                          <a:ea typeface="宋体" panose="02010600030101010101" pitchFamily="2" charset="-122"/>
                        </a:rPr>
                        <a:t>拓展片区：西部</a:t>
                      </a:r>
                      <a:endParaRPr lang="zh-CN" altLang="en-US" sz="10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2019/6/11 周二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上午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江苏省实验小学(连云港幸福小学)，大庆西路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6年级 * 5个班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★★★☆☆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2019/6/11 周二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下午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连云港海庆中学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初中，16个班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684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★★★☆☆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建国路小学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00B050"/>
                          </a:solidFill>
                          <a:ea typeface="宋体" panose="02010600030101010101" pitchFamily="2" charset="-122"/>
                        </a:rPr>
                        <a:t>选址记录：</a:t>
                      </a:r>
                      <a:endParaRPr lang="zh-CN" altLang="en-US" sz="1000" b="1">
                        <a:solidFill>
                          <a:srgbClr val="00B05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B0F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563C1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80008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924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FF0000"/>
                          </a:solidFill>
                          <a:ea typeface="宋体" panose="02010600030101010101" pitchFamily="2" charset="-122"/>
                        </a:rPr>
                        <a:t>拓展片区：海宁中学</a:t>
                      </a:r>
                      <a:endParaRPr lang="zh-CN" altLang="en-US" sz="1000" b="1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99"/>
                    </a:solidFill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2019/6/11 周二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下午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海连西路新孔北路交叉口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990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2019/6/11 周二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下午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海宁中学</a:t>
                      </a:r>
                      <a:endParaRPr lang="zh-CN" sz="10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建设中路56号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初一 13个班 700</a:t>
                      </a:r>
                      <a:endParaRPr lang="zh-CN" sz="9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初二 13个班 700</a:t>
                      </a:r>
                      <a:endParaRPr lang="zh-CN" sz="9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初三 12个班 700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r>
                        <a:rPr lang="en-US" sz="10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2100</a:t>
                      </a: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★★★☆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建宁小学</a:t>
                      </a:r>
                      <a:endParaRPr lang="zh-CN" sz="9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新浦实验小学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1">
                          <a:solidFill>
                            <a:srgbClr val="00B050"/>
                          </a:solidFill>
                          <a:ea typeface="宋体" panose="02010600030101010101" pitchFamily="2" charset="-122"/>
                        </a:rPr>
                        <a:t>竞品调查：</a:t>
                      </a:r>
                      <a:endParaRPr lang="zh-CN" altLang="en-US" sz="1000" b="1">
                        <a:solidFill>
                          <a:srgbClr val="00B05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B0F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9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4C6E7"/>
                    </a:solidFill>
                  </a:tcPr>
                </a:tc>
              </a:tr>
              <a:tr h="46990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2019/6/11 周二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下午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悦尔教育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初一 120/小时</a:t>
                      </a:r>
                      <a:endParaRPr lang="zh-CN" sz="9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初二 130/小时</a:t>
                      </a:r>
                      <a:endParaRPr lang="zh-CN" sz="900" b="0">
                        <a:solidFill>
                          <a:srgbClr val="000000"/>
                        </a:solidFill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9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初一 150/小时</a:t>
                      </a:r>
                      <a:endParaRPr lang="zh-CN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2019/6/11 周二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下午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金奥教育</a:t>
                      </a:r>
                      <a:endParaRPr lang="zh-CN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r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1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900">
                          <a:solidFill>
                            <a:srgbClr val="000000"/>
                          </a:solidFill>
                          <a:ea typeface="宋体" panose="02010600030101010101" pitchFamily="2" charset="-122"/>
                          <a:sym typeface="+mn-ea"/>
                        </a:rPr>
                        <a:t>初一 120/小时</a:t>
                      </a:r>
                      <a:endParaRPr lang="en-US" altLang="en-US" sz="9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 cap="flat"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1600" y="2706370"/>
            <a:ext cx="1183703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8800"/>
              <a:t>小结</a:t>
            </a:r>
            <a:endParaRPr lang="zh-CN" altLang="en-US" sz="8800"/>
          </a:p>
        </p:txBody>
      </p:sp>
      <p:sp>
        <p:nvSpPr>
          <p:cNvPr id="3" name="文本框 2"/>
          <p:cNvSpPr txBox="1"/>
          <p:nvPr/>
        </p:nvSpPr>
        <p:spPr>
          <a:xfrm>
            <a:off x="4826000" y="4340225"/>
            <a:ext cx="5589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小结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875" y="952500"/>
            <a:ext cx="5283200" cy="5824220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zh-CN" altLang="en-US"/>
              <a:t>一、市场生源：连云港市苍梧小学片区交通便利，地处当地富人区，周边社区密集，也是人流量比较大的区域，这些中小学家庭对教育的投入比重都非常高，</a:t>
            </a:r>
            <a:r>
              <a:rPr lang="en-US" altLang="zh-CN"/>
              <a:t>9</a:t>
            </a:r>
            <a:r>
              <a:rPr lang="zh-CN" altLang="en-US"/>
              <a:t>0%都在外面上辅导班，按平均每个家庭 5000-</a:t>
            </a:r>
            <a:r>
              <a:rPr lang="en-US" altLang="zh-CN"/>
              <a:t>15</a:t>
            </a:r>
            <a:r>
              <a:rPr lang="zh-CN" altLang="en-US"/>
              <a:t>000 元/年的教育支出，按</a:t>
            </a:r>
            <a:r>
              <a:rPr>
                <a:sym typeface="+mn-ea"/>
              </a:rPr>
              <a:t>连云港市苍梧小学</a:t>
            </a:r>
            <a:r>
              <a:rPr lang="zh-CN" altLang="en-US"/>
              <a:t>片区大约中小学生源 4</a:t>
            </a:r>
            <a:r>
              <a:rPr lang="en-US" altLang="zh-CN"/>
              <a:t>3</a:t>
            </a:r>
            <a:r>
              <a:rPr lang="zh-CN" altLang="en-US"/>
              <a:t>00 人来算，市场份额有 4000 万左右，如果占到 10%的市场份额是400万，且周边现在为新的建筑，在此购房的人们消费能力也比较高，这对培训机构来说是个相当好的潜力市场。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二、竞品情况：</a:t>
            </a:r>
            <a:r>
              <a:rPr>
                <a:sym typeface="+mn-ea"/>
              </a:rPr>
              <a:t>连云港市苍梧小学</a:t>
            </a:r>
            <a:r>
              <a:rPr lang="zh-CN" altLang="en-US"/>
              <a:t>片区培训机构比较集中在建设东路景观大道附近，区域内文化培训机构相对较少，其他还有一些幼少儿英语培训机构和艺术舞蹈类机构，充分说明该区域的中小学生培训市场稳定，但缺乏行业内比较专业的机构，很多本土品牌依赖于公校教师或低收费多课时的运营方式，全国连锁品牌，在职教师的教学效果都一般，续班率很低，而乂学教育在中学生培训板块不需要过分依赖线下老师，有着优秀的一线城市名师授课和精准测评的系统，可以大大提高学生的学习效率，同时收费相对线下一对一要约低 30%,结合专业的后期专业运营团队操作，可以很快的切入到这个市场，片区在重新规划改建这也是一个非常好的契机，提前占据有利位置，以专业高效的服务快速占领市场，迅速扩大品牌影响力。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三、收费：</a:t>
            </a:r>
            <a:r>
              <a:rPr>
                <a:sym typeface="+mn-ea"/>
              </a:rPr>
              <a:t>连云港市苍梧小学</a:t>
            </a:r>
            <a:r>
              <a:rPr lang="zh-CN" altLang="en-US"/>
              <a:t>片区区初中一年级一对一培训机构收费大约都在100-150/课时，每次课 200-300 元/2 小时，全年按 50 周， 每周 1 次课，寒暑假 3 次课/ 周，全年 70-80 次课，全年收费在14000-24000 元/年；</a:t>
            </a:r>
            <a:endParaRPr lang="zh-CN" altLang="en-US"/>
          </a:p>
          <a:p>
            <a:pPr marL="0" indent="0">
              <a:buNone/>
            </a:pPr>
            <a:r>
              <a:rPr>
                <a:sym typeface="+mn-ea"/>
              </a:rPr>
              <a:t>注：连云港市苍梧小学片区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占位符 4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1795780" y="952500"/>
            <a:ext cx="303085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275594"/>
            <a:ext cx="10852237" cy="441964"/>
          </a:xfrm>
        </p:spPr>
        <p:txBody>
          <a:bodyPr/>
          <a:p>
            <a:r>
              <a:rPr>
                <a:sym typeface="+mn-ea"/>
              </a:rPr>
              <a:t>备选片区：海宁中学片区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" y="797560"/>
            <a:ext cx="12065000" cy="6045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1455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1455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91455"/>
  <p:tag name="KSO_WM_TEMPLATE_THUMBS_INDEX" val="1、2、3、4、6、9、10、11、13、14、15"/>
  <p:tag name="KSO_WM_TEMPLATE_SUBCATEGORY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  <p:tag name="KSO_WM_SLIDE_MODEL_TYPE" val="cover"/>
</p:tagLst>
</file>

<file path=ppt/tags/tag11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  <p:tag name="KSO_WM_SLIDE_MODEL_TYPE" val="cover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1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  <p:tag name="KSO_WM_SLIDE_MODEL_TYPE" val="cover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19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  <p:tag name="KSO_WM_SLIDE_MODEL_TYPE" val="cover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2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  <p:tag name="KSO_WM_SLIDE_MODEL_TYPE" val="cover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38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41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191455"/>
</p:tagLst>
</file>

<file path=ppt/tags/tag145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46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455"/>
  <p:tag name="KSO_WM_SLIDE_LAYOUT" val="a_b"/>
  <p:tag name="KSO_WM_SLIDE_LAYOUT_CNT" val="1_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20191455">
      <a:dk1>
        <a:srgbClr val="000000"/>
      </a:dk1>
      <a:lt1>
        <a:srgbClr val="FFFFFF"/>
      </a:lt1>
      <a:dk2>
        <a:srgbClr val="373C60"/>
      </a:dk2>
      <a:lt2>
        <a:srgbClr val="F0F0F0"/>
      </a:lt2>
      <a:accent1>
        <a:srgbClr val="373C60"/>
      </a:accent1>
      <a:accent2>
        <a:srgbClr val="868E9D"/>
      </a:accent2>
      <a:accent3>
        <a:srgbClr val="373C60"/>
      </a:accent3>
      <a:accent4>
        <a:srgbClr val="868E9D"/>
      </a:accent4>
      <a:accent5>
        <a:srgbClr val="373C60"/>
      </a:accent5>
      <a:accent6>
        <a:srgbClr val="868E9D"/>
      </a:accent6>
      <a:hlink>
        <a:srgbClr val="4472C4"/>
      </a:hlink>
      <a:folHlink>
        <a:srgbClr val="BFBFB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2505</Words>
  <Application>WPS 演示</Application>
  <PresentationFormat>宽屏</PresentationFormat>
  <Paragraphs>429</Paragraphs>
  <Slides>37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黑体</vt:lpstr>
      <vt:lpstr>Arial Unicode MS</vt:lpstr>
      <vt:lpstr>仿宋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市场预测&amp;投资分析</vt:lpstr>
      <vt:lpstr>PowerPoint 演示文稿</vt:lpstr>
      <vt:lpstr>PowerPoint 演示文稿</vt:lpstr>
      <vt:lpstr>PowerPoint 演示文稿</vt:lpstr>
      <vt:lpstr>5年盈利预测（假设每个学生只报1科） </vt:lpstr>
      <vt:lpstr>PowerPoint 演示文稿</vt:lpstr>
      <vt:lpstr>周边社区</vt:lpstr>
      <vt:lpstr>PowerPoint 演示文稿</vt:lpstr>
      <vt:lpstr>凤凰校区</vt:lpstr>
      <vt:lpstr>门面出租</vt:lpstr>
      <vt:lpstr>机构转让</vt:lpstr>
      <vt:lpstr>苍梧小学</vt:lpstr>
      <vt:lpstr>小学背后4000平 机构 合作</vt:lpstr>
      <vt:lpstr>选址</vt:lpstr>
      <vt:lpstr>西部片区 调查--幸福小学</vt:lpstr>
      <vt:lpstr>海庆中学</vt:lpstr>
      <vt:lpstr>PowerPoint 演示文稿</vt:lpstr>
      <vt:lpstr>可选址位置</vt:lpstr>
      <vt:lpstr>区域分析对比--利群广场</vt:lpstr>
      <vt:lpstr>海宁中学</vt:lpstr>
      <vt:lpstr>PowerPoint 演示文稿</vt:lpstr>
      <vt:lpstr>PowerPoint 演示文稿</vt:lpstr>
      <vt:lpstr>连云港市新海实验中学(凤凰校区)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pfzhang</cp:lastModifiedBy>
  <cp:revision>93</cp:revision>
  <dcterms:created xsi:type="dcterms:W3CDTF">2019-06-01T04:25:00Z</dcterms:created>
  <dcterms:modified xsi:type="dcterms:W3CDTF">2019-06-12T07:18:27Z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